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9" r:id="rId5"/>
    <p:sldId id="258" r:id="rId6"/>
    <p:sldId id="274" r:id="rId7"/>
    <p:sldId id="262" r:id="rId8"/>
    <p:sldId id="265" r:id="rId9"/>
    <p:sldId id="268" r:id="rId10"/>
    <p:sldId id="263" r:id="rId11"/>
    <p:sldId id="264" r:id="rId12"/>
    <p:sldId id="291" r:id="rId13"/>
    <p:sldId id="292" r:id="rId14"/>
    <p:sldId id="271" r:id="rId15"/>
    <p:sldId id="296" r:id="rId16"/>
    <p:sldId id="297" r:id="rId17"/>
    <p:sldId id="294" r:id="rId18"/>
    <p:sldId id="293" r:id="rId19"/>
    <p:sldId id="273" r:id="rId20"/>
    <p:sldId id="275" r:id="rId21"/>
    <p:sldId id="277" r:id="rId22"/>
    <p:sldId id="276" r:id="rId23"/>
    <p:sldId id="282" r:id="rId24"/>
    <p:sldId id="279" r:id="rId25"/>
    <p:sldId id="284" r:id="rId26"/>
    <p:sldId id="280" r:id="rId27"/>
    <p:sldId id="281" r:id="rId28"/>
    <p:sldId id="286" r:id="rId29"/>
    <p:sldId id="287" r:id="rId30"/>
    <p:sldId id="298" r:id="rId31"/>
    <p:sldId id="285" r:id="rId32"/>
    <p:sldId id="288" r:id="rId33"/>
    <p:sldId id="289" r:id="rId3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E652C29-836C-4E9D-B94A-06FB5777FD68}" type="datetimeFigureOut">
              <a:rPr lang="vi-VN" smtClean="0"/>
              <a:t>28/02/2017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264756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652C29-836C-4E9D-B94A-06FB5777FD68}" type="datetimeFigureOut">
              <a:rPr lang="vi-VN" smtClean="0"/>
              <a:t>28/02/2017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199487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652C29-836C-4E9D-B94A-06FB5777FD68}" type="datetimeFigureOut">
              <a:rPr lang="vi-VN" smtClean="0"/>
              <a:t>28/02/2017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67257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652C29-836C-4E9D-B94A-06FB5777FD68}" type="datetimeFigureOut">
              <a:rPr lang="vi-VN" smtClean="0"/>
              <a:t>28/02/2017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40302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52C29-836C-4E9D-B94A-06FB5777FD68}" type="datetimeFigureOut">
              <a:rPr lang="vi-VN" smtClean="0"/>
              <a:t>28/02/2017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193846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E652C29-836C-4E9D-B94A-06FB5777FD68}" type="datetimeFigureOut">
              <a:rPr lang="vi-VN" smtClean="0"/>
              <a:t>28/02/2017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168868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E652C29-836C-4E9D-B94A-06FB5777FD68}" type="datetimeFigureOut">
              <a:rPr lang="vi-VN" smtClean="0"/>
              <a:t>28/02/2017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319291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E652C29-836C-4E9D-B94A-06FB5777FD68}" type="datetimeFigureOut">
              <a:rPr lang="vi-VN" smtClean="0"/>
              <a:t>28/02/2017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115892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52C29-836C-4E9D-B94A-06FB5777FD68}" type="datetimeFigureOut">
              <a:rPr lang="vi-VN" smtClean="0"/>
              <a:t>28/02/2017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421939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52C29-836C-4E9D-B94A-06FB5777FD68}" type="datetimeFigureOut">
              <a:rPr lang="vi-VN" smtClean="0"/>
              <a:t>28/02/2017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99624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52C29-836C-4E9D-B94A-06FB5777FD68}" type="datetimeFigureOut">
              <a:rPr lang="vi-VN" smtClean="0"/>
              <a:t>28/02/2017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BF39378-3D44-4BCF-9921-B10DBA98851E}" type="slidenum">
              <a:rPr lang="vi-VN" smtClean="0"/>
              <a:t>‹#›</a:t>
            </a:fld>
            <a:endParaRPr lang="vi-VN"/>
          </a:p>
        </p:txBody>
      </p:sp>
    </p:spTree>
    <p:extLst>
      <p:ext uri="{BB962C8B-B14F-4D97-AF65-F5344CB8AC3E}">
        <p14:creationId xmlns:p14="http://schemas.microsoft.com/office/powerpoint/2010/main" val="350115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52C29-836C-4E9D-B94A-06FB5777FD68}" type="datetimeFigureOut">
              <a:rPr lang="vi-VN" smtClean="0"/>
              <a:t>28/02/2017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39378-3D44-4BCF-9921-B10DBA98851E}" type="slidenum">
              <a:rPr lang="vi-VN" smtClean="0"/>
              <a:t>‹#›</a:t>
            </a:fld>
            <a:endParaRPr lang="vi-VN"/>
          </a:p>
        </p:txBody>
      </p:sp>
    </p:spTree>
    <p:extLst>
      <p:ext uri="{BB962C8B-B14F-4D97-AF65-F5344CB8AC3E}">
        <p14:creationId xmlns:p14="http://schemas.microsoft.com/office/powerpoint/2010/main" val="3815394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g"/><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0758705">
            <a:off x="2362791" y="2426149"/>
            <a:ext cx="5573818" cy="1470025"/>
          </a:xfrm>
        </p:spPr>
        <p:txBody>
          <a:bodyPr>
            <a:prstTxWarp prst="textWave1">
              <a:avLst/>
            </a:prstTxWarp>
            <a:normAutofit/>
          </a:bodyPr>
          <a:lstStyle/>
          <a:p>
            <a:r>
              <a:rPr lang="en-US" sz="5400" b="1" smtClean="0">
                <a:solidFill>
                  <a:srgbClr val="FF0000"/>
                </a:solidFill>
                <a:latin typeface="Times New Roman" pitchFamily="18" charset="0"/>
                <a:cs typeface="Times New Roman" pitchFamily="18" charset="0"/>
              </a:rPr>
              <a:t>KHOA HỌC</a:t>
            </a:r>
            <a:endParaRPr lang="vi-VN" sz="5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551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6095352"/>
            <a:ext cx="5688632" cy="576064"/>
          </a:xfrm>
        </p:spPr>
        <p:txBody>
          <a:bodyPr>
            <a:noAutofit/>
          </a:bodyPr>
          <a:lstStyle/>
          <a:p>
            <a:pPr marL="0" indent="0" algn="ctr">
              <a:buNone/>
            </a:pPr>
            <a:r>
              <a:rPr lang="vi-VN" sz="3600" b="1">
                <a:latin typeface="+mj-lt"/>
              </a:rPr>
              <a:t>Ruộng bậc </a:t>
            </a:r>
            <a:r>
              <a:rPr lang="vi-VN" sz="3600" b="1" smtClean="0">
                <a:latin typeface="+mj-lt"/>
              </a:rPr>
              <a:t>thang, miền Bắc</a:t>
            </a:r>
            <a:endParaRPr lang="vi-VN" sz="360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1"/>
            <a:ext cx="9144000" cy="609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37764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755576" y="6033045"/>
            <a:ext cx="7941568" cy="824955"/>
          </a:xfrm>
        </p:spPr>
        <p:txBody>
          <a:bodyPr>
            <a:normAutofit/>
          </a:bodyPr>
          <a:lstStyle/>
          <a:p>
            <a:pPr marL="0" indent="0">
              <a:buNone/>
            </a:pPr>
            <a:r>
              <a:rPr lang="vi-VN" sz="3600" b="1" smtClean="0">
                <a:latin typeface="+mj-lt"/>
              </a:rPr>
              <a:t>Cổng Tò Vò, đảo Lý Sơn, Quảng Ngãi</a:t>
            </a:r>
            <a:endParaRPr lang="vi-VN" sz="3600" b="1">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15481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extBox 3"/>
          <p:cNvSpPr txBox="1"/>
          <p:nvPr/>
        </p:nvSpPr>
        <p:spPr>
          <a:xfrm>
            <a:off x="1907704" y="6326038"/>
            <a:ext cx="6192688" cy="523220"/>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Đầm Vân Long, tỉnh Ninh Bình</a:t>
            </a:r>
            <a:endParaRPr lang="vi-VN" sz="2800" b="1">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60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3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373616" cy="1143000"/>
          </a:xfrm>
        </p:spPr>
        <p:txBody>
          <a:bodyPr>
            <a:noAutofit/>
          </a:bodyPr>
          <a:lstStyle/>
          <a:p>
            <a:r>
              <a:rPr lang="nl-NL" sz="4200" b="1">
                <a:solidFill>
                  <a:srgbClr val="FF0000"/>
                </a:solidFill>
                <a:latin typeface="Times New Roman" pitchFamily="18" charset="0"/>
                <a:cs typeface="Times New Roman" pitchFamily="18" charset="0"/>
              </a:rPr>
              <a:t>I/ Vai trò của ánh sáng đối với đời sống con người.</a:t>
            </a:r>
            <a:r>
              <a:rPr lang="vi-VN" sz="4200">
                <a:solidFill>
                  <a:srgbClr val="FF0000"/>
                </a:solidFill>
                <a:latin typeface="Times New Roman" pitchFamily="18" charset="0"/>
                <a:cs typeface="Times New Roman" pitchFamily="18" charset="0"/>
              </a:rPr>
              <a:t/>
            </a:r>
            <a:br>
              <a:rPr lang="vi-VN" sz="4200">
                <a:solidFill>
                  <a:srgbClr val="FF0000"/>
                </a:solidFill>
                <a:latin typeface="Times New Roman" pitchFamily="18" charset="0"/>
                <a:cs typeface="Times New Roman" pitchFamily="18" charset="0"/>
              </a:rPr>
            </a:br>
            <a:endParaRPr lang="vi-VN" sz="4200">
              <a:solidFill>
                <a:srgbClr val="FF0000"/>
              </a:solidFill>
            </a:endParaRPr>
          </a:p>
        </p:txBody>
      </p:sp>
      <p:sp>
        <p:nvSpPr>
          <p:cNvPr id="3" name="Content Placeholder 2"/>
          <p:cNvSpPr>
            <a:spLocks noGrp="1"/>
          </p:cNvSpPr>
          <p:nvPr>
            <p:ph idx="1"/>
          </p:nvPr>
        </p:nvSpPr>
        <p:spPr>
          <a:xfrm>
            <a:off x="395536" y="1340768"/>
            <a:ext cx="6912768" cy="4525963"/>
          </a:xfrm>
        </p:spPr>
        <p:txBody>
          <a:bodyPr>
            <a:noAutofit/>
          </a:bodyPr>
          <a:lstStyle/>
          <a:p>
            <a:pPr marL="0" indent="0" algn="just">
              <a:buNone/>
            </a:pPr>
            <a:r>
              <a:rPr lang="nl-NL" sz="4000" b="1">
                <a:latin typeface="Times New Roman" pitchFamily="18" charset="0"/>
                <a:cs typeface="Times New Roman" pitchFamily="18" charset="0"/>
              </a:rPr>
              <a:t>2/</a:t>
            </a:r>
            <a:r>
              <a:rPr lang="nl-NL" sz="4000">
                <a:latin typeface="Times New Roman" pitchFamily="18" charset="0"/>
                <a:cs typeface="Times New Roman" pitchFamily="18" charset="0"/>
              </a:rPr>
              <a:t> </a:t>
            </a:r>
            <a:r>
              <a:rPr lang="nl-NL" sz="4000" b="1">
                <a:latin typeface="Times New Roman" pitchFamily="18" charset="0"/>
                <a:cs typeface="Times New Roman" pitchFamily="18" charset="0"/>
              </a:rPr>
              <a:t>Ánh sáng có vai trò như thế nào đối với sức khỏe của con người</a:t>
            </a:r>
            <a:r>
              <a:rPr lang="nl-NL" sz="4000" b="1" smtClean="0">
                <a:latin typeface="Times New Roman" pitchFamily="18" charset="0"/>
                <a:cs typeface="Times New Roman" pitchFamily="18" charset="0"/>
              </a:rPr>
              <a:t>?</a:t>
            </a:r>
          </a:p>
          <a:p>
            <a:pPr marL="0" indent="0" algn="just">
              <a:buNone/>
            </a:pPr>
            <a:r>
              <a:rPr lang="nl-NL" sz="4000" smtClean="0">
                <a:latin typeface="Times New Roman" pitchFamily="18" charset="0"/>
                <a:cs typeface="Times New Roman" pitchFamily="18" charset="0"/>
              </a:rPr>
              <a:t>	</a:t>
            </a:r>
            <a:r>
              <a:rPr lang="nl-NL" sz="4000" b="1" i="1" smtClean="0">
                <a:latin typeface="Times New Roman" pitchFamily="18" charset="0"/>
                <a:cs typeface="Times New Roman" pitchFamily="18" charset="0"/>
              </a:rPr>
              <a:t>Ánh </a:t>
            </a:r>
            <a:r>
              <a:rPr lang="nl-NL" sz="4000" b="1" i="1">
                <a:latin typeface="Times New Roman" pitchFamily="18" charset="0"/>
                <a:cs typeface="Times New Roman" pitchFamily="18" charset="0"/>
              </a:rPr>
              <a:t>sáng giúp cho </a:t>
            </a:r>
            <a:r>
              <a:rPr lang="nl-NL" sz="4000" b="1" i="1" smtClean="0">
                <a:latin typeface="Times New Roman" pitchFamily="18" charset="0"/>
                <a:cs typeface="Times New Roman" pitchFamily="18" charset="0"/>
              </a:rPr>
              <a:t>con </a:t>
            </a:r>
            <a:r>
              <a:rPr lang="nl-NL" sz="4000" b="1" i="1">
                <a:latin typeface="Times New Roman" pitchFamily="18" charset="0"/>
                <a:cs typeface="Times New Roman" pitchFamily="18" charset="0"/>
              </a:rPr>
              <a:t>người khoẻ mạnh, có thức ăn</a:t>
            </a:r>
            <a:r>
              <a:rPr lang="nl-NL" sz="4000" b="1" i="1" smtClean="0">
                <a:latin typeface="Times New Roman" pitchFamily="18" charset="0"/>
                <a:cs typeface="Times New Roman" pitchFamily="18" charset="0"/>
              </a:rPr>
              <a:t>, và </a:t>
            </a:r>
            <a:r>
              <a:rPr lang="nl-NL" sz="4000" b="1" i="1">
                <a:latin typeface="Times New Roman" pitchFamily="18" charset="0"/>
                <a:cs typeface="Times New Roman" pitchFamily="18" charset="0"/>
              </a:rPr>
              <a:t>sưởi ấm </a:t>
            </a:r>
            <a:r>
              <a:rPr lang="nl-NL" sz="4000" b="1" i="1" smtClean="0">
                <a:latin typeface="Times New Roman" pitchFamily="18" charset="0"/>
                <a:cs typeface="Times New Roman" pitchFamily="18" charset="0"/>
              </a:rPr>
              <a:t>cơ </a:t>
            </a:r>
            <a:r>
              <a:rPr lang="nl-NL" sz="4000" b="1" i="1">
                <a:latin typeface="Times New Roman" pitchFamily="18" charset="0"/>
                <a:cs typeface="Times New Roman" pitchFamily="18" charset="0"/>
              </a:rPr>
              <a:t>thể. </a:t>
            </a:r>
            <a:endParaRPr lang="vi-VN" sz="4000" b="1" i="1">
              <a:latin typeface="Times New Roman" pitchFamily="18" charset="0"/>
              <a:cs typeface="Times New Roman" pitchFamily="18" charset="0"/>
            </a:endParaRPr>
          </a:p>
          <a:p>
            <a:pPr marL="0" indent="0">
              <a:buNone/>
            </a:pPr>
            <a:endParaRPr lang="vi-VN" sz="4000" smtClean="0">
              <a:latin typeface="Times New Roman" pitchFamily="18" charset="0"/>
              <a:cs typeface="Times New Roman" pitchFamily="18" charset="0"/>
            </a:endParaRPr>
          </a:p>
          <a:p>
            <a:pPr marL="0" indent="0">
              <a:buNone/>
            </a:pPr>
            <a:endParaRPr lang="vi-VN" sz="4000">
              <a:latin typeface="Times New Roman" pitchFamily="18" charset="0"/>
              <a:cs typeface="Times New Roman" pitchFamily="18" charset="0"/>
            </a:endParaRPr>
          </a:p>
          <a:p>
            <a:pPr marL="0" indent="0">
              <a:buNone/>
            </a:pPr>
            <a:r>
              <a:rPr lang="nl-NL" sz="4000">
                <a:latin typeface="Times New Roman" pitchFamily="18" charset="0"/>
                <a:cs typeface="Times New Roman" pitchFamily="18" charset="0"/>
              </a:rPr>
              <a:t> </a:t>
            </a:r>
            <a:endParaRPr lang="vi-VN" sz="4000">
              <a:latin typeface="Times New Roman" pitchFamily="18" charset="0"/>
              <a:cs typeface="Times New Roman" pitchFamily="18" charset="0"/>
            </a:endParaRPr>
          </a:p>
          <a:p>
            <a:pPr marL="0" indent="0">
              <a:buNone/>
            </a:pPr>
            <a:endParaRPr lang="vi-VN" sz="4000"/>
          </a:p>
        </p:txBody>
      </p:sp>
    </p:spTree>
    <p:extLst>
      <p:ext uri="{BB962C8B-B14F-4D97-AF65-F5344CB8AC3E}">
        <p14:creationId xmlns:p14="http://schemas.microsoft.com/office/powerpoint/2010/main" val="15393264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64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6" descr="Kết quả hình ảnh cho rau quả"/>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27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Kết quả hình ảnh cho ánh sáng mặt trời tốt cho sức khỏe con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72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8"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 y="0"/>
            <a:ext cx="9187243" cy="686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755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54" y="620688"/>
            <a:ext cx="9036496" cy="1647056"/>
          </a:xfrm>
        </p:spPr>
        <p:txBody>
          <a:bodyPr>
            <a:noAutofit/>
          </a:bodyPr>
          <a:lstStyle/>
          <a:p>
            <a:r>
              <a:rPr lang="en-US" b="1">
                <a:solidFill>
                  <a:srgbClr val="FF0000"/>
                </a:solidFill>
                <a:latin typeface="Times New Roman" pitchFamily="18" charset="0"/>
              </a:rPr>
              <a:t>C</a:t>
            </a:r>
            <a:r>
              <a:rPr lang="en-US" b="1" smtClean="0">
                <a:solidFill>
                  <a:srgbClr val="FF0000"/>
                </a:solidFill>
                <a:latin typeface="Times New Roman" pitchFamily="18" charset="0"/>
              </a:rPr>
              <a:t>uộc </a:t>
            </a:r>
            <a:r>
              <a:rPr lang="en-US" b="1">
                <a:solidFill>
                  <a:srgbClr val="FF0000"/>
                </a:solidFill>
                <a:latin typeface="Times New Roman" pitchFamily="18" charset="0"/>
              </a:rPr>
              <a:t>sống của con người sẽ ra sao nếu không có ánh sáng mặt </a:t>
            </a:r>
            <a:r>
              <a:rPr lang="en-US" b="1" smtClean="0">
                <a:solidFill>
                  <a:srgbClr val="FF0000"/>
                </a:solidFill>
                <a:latin typeface="Times New Roman" pitchFamily="18" charset="0"/>
              </a:rPr>
              <a:t>trời?</a:t>
            </a:r>
            <a:r>
              <a:rPr lang="en-US" b="1">
                <a:solidFill>
                  <a:srgbClr val="FF0000"/>
                </a:solidFill>
                <a:latin typeface="Times New Roman" pitchFamily="18" charset="0"/>
              </a:rPr>
              <a:t/>
            </a:r>
            <a:br>
              <a:rPr lang="en-US" b="1">
                <a:solidFill>
                  <a:srgbClr val="FF0000"/>
                </a:solidFill>
                <a:latin typeface="Times New Roman" pitchFamily="18" charset="0"/>
              </a:rPr>
            </a:br>
            <a:endParaRPr lang="vi-VN">
              <a:solidFill>
                <a:srgbClr val="FF0000"/>
              </a:solidFill>
            </a:endParaRPr>
          </a:p>
        </p:txBody>
      </p:sp>
      <p:sp>
        <p:nvSpPr>
          <p:cNvPr id="3" name="Content Placeholder 2"/>
          <p:cNvSpPr>
            <a:spLocks noGrp="1"/>
          </p:cNvSpPr>
          <p:nvPr>
            <p:ph idx="1"/>
          </p:nvPr>
        </p:nvSpPr>
        <p:spPr>
          <a:xfrm>
            <a:off x="539552" y="1916832"/>
            <a:ext cx="8229600" cy="4281339"/>
          </a:xfrm>
        </p:spPr>
        <p:txBody>
          <a:bodyPr>
            <a:noAutofit/>
          </a:bodyPr>
          <a:lstStyle/>
          <a:p>
            <a:pPr marL="0" indent="0" algn="just">
              <a:buNone/>
            </a:pPr>
            <a:r>
              <a:rPr lang="nl-NL" sz="4000" b="1" smtClean="0">
                <a:latin typeface="Times New Roman" pitchFamily="18" charset="0"/>
                <a:cs typeface="Times New Roman" pitchFamily="18" charset="0"/>
              </a:rPr>
              <a:t>	Nếu </a:t>
            </a:r>
            <a:r>
              <a:rPr lang="nl-NL" sz="4000" b="1">
                <a:latin typeface="Times New Roman" pitchFamily="18" charset="0"/>
                <a:cs typeface="Times New Roman" pitchFamily="18" charset="0"/>
              </a:rPr>
              <a:t>không có ánh sáng Mặt Trời thì Trái Đất sẽ tối đen như mực. Con người sẽ không nhìn thấy mọi vật, không tìm được thức ăn nước uống, động vật sẽ tấn công con người, bệnh tật sẽ làm cho con người yếu đuối và có thể chết.</a:t>
            </a:r>
            <a:endParaRPr lang="vi-VN" sz="4000" b="1">
              <a:latin typeface="Times New Roman" pitchFamily="18" charset="0"/>
              <a:cs typeface="Times New Roman" pitchFamily="18" charset="0"/>
            </a:endParaRPr>
          </a:p>
          <a:p>
            <a:pPr marL="0" indent="0" algn="just">
              <a:buNone/>
            </a:pP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2148274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3648" y="1844824"/>
            <a:ext cx="7067128" cy="1143000"/>
          </a:xfrm>
        </p:spPr>
        <p:txBody>
          <a:bodyPr>
            <a:prstTxWarp prst="textDoubleWave1">
              <a:avLst/>
            </a:prstTxWarp>
            <a:normAutofit/>
          </a:bodyPr>
          <a:lstStyle/>
          <a:p>
            <a:r>
              <a:rPr lang="en-US" sz="6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Kiểm tra bài cũ</a:t>
            </a:r>
            <a:endParaRPr lang="vi-VN" sz="6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67544" y="3501008"/>
            <a:ext cx="8352928" cy="3589859"/>
          </a:xfrm>
        </p:spPr>
        <p:txBody>
          <a:bodyPr>
            <a:normAutofit/>
          </a:bodyPr>
          <a:lstStyle/>
          <a:p>
            <a:pPr marL="0" indent="0" algn="just">
              <a:buNone/>
            </a:pPr>
            <a:r>
              <a:rPr lang="en-US" sz="4000" b="1" smtClean="0">
                <a:latin typeface="Times New Roman" pitchFamily="18" charset="0"/>
                <a:cs typeface="Times New Roman" pitchFamily="18" charset="0"/>
              </a:rPr>
              <a:t>1/ Điều gì sẽ xảy ra với thực vật nếu không có ánh sáng?</a:t>
            </a:r>
          </a:p>
          <a:p>
            <a:pPr marL="0" indent="0" algn="just">
              <a:buNone/>
            </a:pPr>
            <a:r>
              <a:rPr lang="en-US" sz="4000" b="1" smtClean="0">
                <a:latin typeface="Times New Roman" pitchFamily="18" charset="0"/>
                <a:cs typeface="Times New Roman" pitchFamily="18" charset="0"/>
              </a:rPr>
              <a:t>2/ Nêu ứng dụng về nhu cầu ánh sáng của cây trong kĩ thuật trồng trọt?</a:t>
            </a:r>
          </a:p>
          <a:p>
            <a:pPr marL="0" indent="0" algn="just">
              <a:buNone/>
            </a:pP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23071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7864" y="764704"/>
            <a:ext cx="5233144" cy="1143000"/>
          </a:xfrm>
        </p:spPr>
        <p:txBody>
          <a:bodyPr>
            <a:noAutofit/>
          </a:bodyPr>
          <a:lstStyle/>
          <a:p>
            <a:r>
              <a:rPr lang="vi-VN" b="1" smtClean="0">
                <a:solidFill>
                  <a:srgbClr val="FF0000"/>
                </a:solidFill>
                <a:latin typeface="Times New Roman" pitchFamily="18" charset="0"/>
                <a:cs typeface="Times New Roman" pitchFamily="18" charset="0"/>
              </a:rPr>
              <a:t>Em cần biết SGK/96</a:t>
            </a:r>
            <a:r>
              <a:rPr lang="vi-VN">
                <a:solidFill>
                  <a:srgbClr val="FF0000"/>
                </a:solidFill>
                <a:latin typeface="Times New Roman" pitchFamily="18" charset="0"/>
                <a:cs typeface="Times New Roman" pitchFamily="18" charset="0"/>
              </a:rPr>
              <a:t/>
            </a:r>
            <a:br>
              <a:rPr lang="vi-VN">
                <a:solidFill>
                  <a:srgbClr val="FF0000"/>
                </a:solidFill>
                <a:latin typeface="Times New Roman" pitchFamily="18" charset="0"/>
                <a:cs typeface="Times New Roman" pitchFamily="18" charset="0"/>
              </a:rPr>
            </a:br>
            <a:endParaRPr lang="vi-VN">
              <a:solidFill>
                <a:srgbClr val="FF0000"/>
              </a:solidFill>
            </a:endParaRPr>
          </a:p>
        </p:txBody>
      </p:sp>
      <p:sp>
        <p:nvSpPr>
          <p:cNvPr id="3" name="Content Placeholder 2"/>
          <p:cNvSpPr>
            <a:spLocks noGrp="1"/>
          </p:cNvSpPr>
          <p:nvPr>
            <p:ph idx="1"/>
          </p:nvPr>
        </p:nvSpPr>
        <p:spPr>
          <a:xfrm>
            <a:off x="179512" y="1700808"/>
            <a:ext cx="8784976" cy="4281339"/>
          </a:xfrm>
        </p:spPr>
        <p:txBody>
          <a:bodyPr>
            <a:noAutofit/>
          </a:bodyPr>
          <a:lstStyle/>
          <a:p>
            <a:pPr algn="just">
              <a:spcBef>
                <a:spcPct val="50000"/>
              </a:spcBef>
              <a:buFont typeface="Wingdings" pitchFamily="2" charset="2"/>
              <a:buChar char="v"/>
            </a:pPr>
            <a:r>
              <a:rPr lang="en-US" sz="3600" b="1"/>
              <a:t>Nếu mặt trời không chiếu sáng, khi đó khắp nơi sẽ tối đen như mực. Chúng ta sẽ không nhìn thấy mọi vật.</a:t>
            </a:r>
          </a:p>
          <a:p>
            <a:pPr algn="just">
              <a:spcBef>
                <a:spcPct val="50000"/>
              </a:spcBef>
              <a:buFont typeface="Wingdings" pitchFamily="2" charset="2"/>
              <a:buChar char="v"/>
            </a:pPr>
            <a:r>
              <a:rPr lang="en-US" sz="3600" b="1"/>
              <a:t>Ánh sáng tác động lên mỗi chúng ta trong suốt cả cuộc đời. Nó giúp chúng ta có thức ăn, sưởi ấm và cho ta sức khỏe. Nhờ ánh sáng mà chúng ta cảm nhận được tất cả vẻ đẹp của thiên nhiên.</a:t>
            </a:r>
            <a:endParaRPr kumimoji="1" lang="en-US" sz="3600" b="1"/>
          </a:p>
          <a:p>
            <a:pPr algn="just">
              <a:spcBef>
                <a:spcPct val="50000"/>
              </a:spcBef>
            </a:pPr>
            <a:endParaRPr lang="en-US" sz="3600" b="1"/>
          </a:p>
          <a:p>
            <a:pPr algn="just">
              <a:spcBef>
                <a:spcPct val="50000"/>
              </a:spcBef>
            </a:pPr>
            <a:endParaRPr lang="en-US" sz="3600"/>
          </a:p>
          <a:p>
            <a:pPr marL="0" indent="0" algn="just">
              <a:buNone/>
            </a:pPr>
            <a:endParaRPr lang="vi-VN" sz="3600"/>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659" r="95597">
                        <a14:foregroundMark x1="33949" y1="28785" x2="33949" y2="28785"/>
                        <a14:foregroundMark x1="34943" y1="22388" x2="34943" y2="22388"/>
                        <a14:foregroundMark x1="36222" y1="16631" x2="36222" y2="16631"/>
                        <a14:foregroundMark x1="38494" y1="12580" x2="38494" y2="12580"/>
                        <a14:foregroundMark x1="41477" y1="25373" x2="41477" y2="25373"/>
                        <a14:foregroundMark x1="40767" y1="36247" x2="40767" y2="36247"/>
                        <a14:foregroundMark x1="38494" y1="38166" x2="38494" y2="38166"/>
                        <a14:foregroundMark x1="31960" y1="33902" x2="31960" y2="33902"/>
                        <a14:foregroundMark x1="30682" y1="28785" x2="30682" y2="28785"/>
                        <a14:foregroundMark x1="38494" y1="26439" x2="38494" y2="26439"/>
                        <a14:foregroundMark x1="37926" y1="21109" x2="37926" y2="21109"/>
                        <a14:foregroundMark x1="52273" y1="18550" x2="52273" y2="18550"/>
                        <a14:foregroundMark x1="54972" y1="12580" x2="54972" y2="12580"/>
                        <a14:foregroundMark x1="58523" y1="21109" x2="58523" y2="21109"/>
                        <a14:foregroundMark x1="58807" y1="32836" x2="58807" y2="32836"/>
                        <a14:foregroundMark x1="51989" y1="37313" x2="51989" y2="37313"/>
                        <a14:foregroundMark x1="49716" y1="35821" x2="49716" y2="35821"/>
                        <a14:foregroundMark x1="40767" y1="5330" x2="40767" y2="5330"/>
                        <a14:foregroundMark x1="50994" y1="4264" x2="50994" y2="4264"/>
                        <a14:foregroundMark x1="58523" y1="26439" x2="58523" y2="26439"/>
                        <a14:foregroundMark x1="73864" y1="61407" x2="73864" y2="61407"/>
                        <a14:foregroundMark x1="79545" y1="52026" x2="79545" y2="52026"/>
                        <a14:foregroundMark x1="85653" y1="76546" x2="85653" y2="76546"/>
                        <a14:foregroundMark x1="89631" y1="72708" x2="89631" y2="72708"/>
                        <a14:foregroundMark x1="80114" y1="32836" x2="80114" y2="32836"/>
                        <a14:foregroundMark x1="76563" y1="37740" x2="76563" y2="37740"/>
                        <a14:foregroundMark x1="77841" y1="49041" x2="77841" y2="49041"/>
                        <a14:foregroundMark x1="74290" y1="47974" x2="74290" y2="47974"/>
                        <a14:foregroundMark x1="70597" y1="50959" x2="70597" y2="50959"/>
                        <a14:foregroundMark x1="70597" y1="55864" x2="70597" y2="55864"/>
                        <a14:foregroundMark x1="69602" y1="60341" x2="69602" y2="60341"/>
                        <a14:foregroundMark x1="67330" y1="57996" x2="67330" y2="57996"/>
                        <a14:foregroundMark x1="66051" y1="63753" x2="66051" y2="63753"/>
                        <a14:foregroundMark x1="65767" y1="62260" x2="65057" y2="60341"/>
                        <a14:foregroundMark x1="63778" y1="56930" x2="63778" y2="56930"/>
                        <a14:foregroundMark x1="66051" y1="64819" x2="66051" y2="64819"/>
                        <a14:foregroundMark x1="67756" y1="65245" x2="69034" y2="65245"/>
                        <a14:foregroundMark x1="70597" y1="65245" x2="70597" y2="65245"/>
                        <a14:foregroundMark x1="72301" y1="65245" x2="72301" y2="65245"/>
                        <a14:foregroundMark x1="75284" y1="61834" x2="75284" y2="61834"/>
                        <a14:foregroundMark x1="75568" y1="60341" x2="75568" y2="60341"/>
                        <a14:foregroundMark x1="75852" y1="58422" x2="75852" y2="58422"/>
                        <a14:foregroundMark x1="72301" y1="54371" x2="72301" y2="54371"/>
                        <a14:foregroundMark x1="69602" y1="55864" x2="69602" y2="55864"/>
                        <a14:foregroundMark x1="69318" y1="65245" x2="69318" y2="65245"/>
                        <a14:foregroundMark x1="70028" y1="67804" x2="71023" y2="68657"/>
                        <a14:foregroundMark x1="74290" y1="67804" x2="75284" y2="67804"/>
                        <a14:foregroundMark x1="77841" y1="66738" x2="78125" y2="68230"/>
                        <a14:foregroundMark x1="80540" y1="74200" x2="80540" y2="74200"/>
                        <a14:foregroundMark x1="80824" y1="74627" x2="80824" y2="74627"/>
                        <a14:foregroundMark x1="82102" y1="73134" x2="83097" y2="71215"/>
                        <a14:foregroundMark x1="83097" y1="68657" x2="83097" y2="68657"/>
                        <a14:foregroundMark x1="81392" y1="62900" x2="81392" y2="62900"/>
                        <a14:foregroundMark x1="81108" y1="57356" x2="81108" y2="57356"/>
                        <a14:foregroundMark x1="80540" y1="55437" x2="80540" y2="55437"/>
                        <a14:foregroundMark x1="55256" y1="67164" x2="55256" y2="67164"/>
                        <a14:foregroundMark x1="54261" y1="64392" x2="54261" y2="64392"/>
                        <a14:foregroundMark x1="48011" y1="65245" x2="48011" y2="65245"/>
                        <a14:foregroundMark x1="42188" y1="65245" x2="42188" y2="65245"/>
                        <a14:foregroundMark x1="36932" y1="62260" x2="36932" y2="62260"/>
                        <a14:foregroundMark x1="34233" y1="61407" x2="34233" y2="61407"/>
                        <a14:foregroundMark x1="30966" y1="59915" x2="30966" y2="59915"/>
                        <a14:foregroundMark x1="38920" y1="64392" x2="38920" y2="64392"/>
                        <a14:foregroundMark x1="44460" y1="66311" x2="44460" y2="66311"/>
                        <a14:foregroundMark x1="49716" y1="67164" x2="49716" y2="67164"/>
                        <a14:foregroundMark x1="54545" y1="30917" x2="54545" y2="30917"/>
                        <a14:foregroundMark x1="52273" y1="26013" x2="52273" y2="26013"/>
                        <a14:foregroundMark x1="47017" y1="78038" x2="47017" y2="78038"/>
                        <a14:foregroundMark x1="43182" y1="77186" x2="43182" y2="77186"/>
                        <a14:foregroundMark x1="36932" y1="33902" x2="36932" y2="33902"/>
                        <a14:foregroundMark x1="37500" y1="28785" x2="37500" y2="28785"/>
                        <a14:foregroundMark x1="33665" y1="24947" x2="33665" y2="24947"/>
                        <a14:foregroundMark x1="34233" y1="32836" x2="34233" y2="32836"/>
                        <a14:foregroundMark x1="37500" y1="28358" x2="37500" y2="28358"/>
                        <a14:foregroundMark x1="73011" y1="77612" x2="73011" y2="77612"/>
                        <a14:foregroundMark x1="61790" y1="77186" x2="61790" y2="77186"/>
                        <a14:foregroundMark x1="66051" y1="69723" x2="66051" y2="69723"/>
                        <a14:foregroundMark x1="64489" y1="66738" x2="64489" y2="66738"/>
                        <a14:foregroundMark x1="63494" y1="62260" x2="63494" y2="62260"/>
                        <a14:foregroundMark x1="55540" y1="61834" x2="55540" y2="61834"/>
                        <a14:foregroundMark x1="51705" y1="32409" x2="51705" y2="32409"/>
                        <a14:foregroundMark x1="54972" y1="24520" x2="54972" y2="24520"/>
                        <a14:foregroundMark x1="54261" y1="23028" x2="54261" y2="23028"/>
                        <a14:foregroundMark x1="54261" y1="28785" x2="54261" y2="28785"/>
                        <a14:foregroundMark x1="51705" y1="22388" x2="51705" y2="22388"/>
                        <a14:foregroundMark x1="56534" y1="29424" x2="56534" y2="29424"/>
                        <a14:foregroundMark x1="56534" y1="21109" x2="56534" y2="21109"/>
                        <a14:foregroundMark x1="54972" y1="18977" x2="54972" y2="18977"/>
                      </a14:backgroundRemoval>
                    </a14:imgEffect>
                  </a14:imgLayer>
                </a14:imgProps>
              </a:ext>
              <a:ext uri="{28A0092B-C50C-407E-A947-70E740481C1C}">
                <a14:useLocalDpi xmlns:a14="http://schemas.microsoft.com/office/drawing/2010/main" val="0"/>
              </a:ext>
            </a:extLst>
          </a:blip>
          <a:srcRect/>
          <a:stretch>
            <a:fillRect/>
          </a:stretch>
        </p:blipFill>
        <p:spPr bwMode="auto">
          <a:xfrm>
            <a:off x="1475656" y="188639"/>
            <a:ext cx="2060352" cy="137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5003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864" y="21492"/>
            <a:ext cx="8676456" cy="2232248"/>
          </a:xfrm>
        </p:spPr>
        <p:txBody>
          <a:bodyPr>
            <a:noAutofit/>
          </a:bodyPr>
          <a:lstStyle/>
          <a:p>
            <a:r>
              <a:rPr lang="en-US" sz="5200" b="1" smtClean="0">
                <a:solidFill>
                  <a:srgbClr val="0070C0"/>
                </a:solidFill>
                <a:latin typeface="Times New Roman" pitchFamily="18" charset="0"/>
                <a:ea typeface="Tahoma" pitchFamily="34" charset="0"/>
                <a:cs typeface="Times New Roman" pitchFamily="18" charset="0"/>
              </a:rPr>
              <a:t>KHOA HỌC</a:t>
            </a:r>
            <a:br>
              <a:rPr lang="en-US" sz="5200" b="1" smtClean="0">
                <a:solidFill>
                  <a:srgbClr val="0070C0"/>
                </a:solidFill>
                <a:latin typeface="Times New Roman" pitchFamily="18" charset="0"/>
                <a:ea typeface="Tahoma" pitchFamily="34" charset="0"/>
                <a:cs typeface="Times New Roman" pitchFamily="18" charset="0"/>
              </a:rPr>
            </a:br>
            <a:r>
              <a:rPr lang="en-US" sz="5200" b="1" smtClean="0">
                <a:solidFill>
                  <a:srgbClr val="FF0066"/>
                </a:solidFill>
                <a:latin typeface="Times New Roman" pitchFamily="18" charset="0"/>
                <a:ea typeface="Tahoma" pitchFamily="34" charset="0"/>
                <a:cs typeface="Times New Roman" pitchFamily="18" charset="0"/>
              </a:rPr>
              <a:t>Ánh sáng cần cho sự sống (tt)</a:t>
            </a:r>
            <a:endParaRPr lang="vi-VN" sz="5200" b="1">
              <a:solidFill>
                <a:srgbClr val="FF0066"/>
              </a:solidFill>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323528" y="2204864"/>
            <a:ext cx="8712968" cy="3949899"/>
          </a:xfrm>
        </p:spPr>
        <p:txBody>
          <a:bodyPr>
            <a:normAutofit/>
          </a:bodyPr>
          <a:lstStyle/>
          <a:p>
            <a:pPr marL="0" indent="0" algn="just">
              <a:buNone/>
            </a:pPr>
            <a:r>
              <a:rPr lang="nl-NL" sz="4800" b="1" smtClean="0">
                <a:latin typeface="Times New Roman" pitchFamily="18" charset="0"/>
                <a:cs typeface="Times New Roman" pitchFamily="18" charset="0"/>
              </a:rPr>
              <a:t>I/ </a:t>
            </a:r>
            <a:r>
              <a:rPr lang="nl-NL" sz="4800" b="1" i="1" smtClean="0">
                <a:latin typeface="Times New Roman" pitchFamily="18" charset="0"/>
                <a:cs typeface="Times New Roman" pitchFamily="18" charset="0"/>
              </a:rPr>
              <a:t>Vai trò của ánh sáng đối với đời sống con người</a:t>
            </a:r>
          </a:p>
          <a:p>
            <a:pPr marL="0" indent="0" algn="just">
              <a:buNone/>
            </a:pPr>
            <a:r>
              <a:rPr lang="nl-NL" sz="4800" b="1" i="1" smtClean="0">
                <a:latin typeface="Times New Roman" pitchFamily="18" charset="0"/>
                <a:cs typeface="Times New Roman" pitchFamily="18" charset="0"/>
              </a:rPr>
              <a:t>II/ Vai trò của ánh sáng đối với đời sống động vật</a:t>
            </a:r>
            <a:endParaRPr lang="vi-VN" sz="4800" smtClean="0">
              <a:latin typeface="Times New Roman" pitchFamily="18" charset="0"/>
              <a:cs typeface="Times New Roman" pitchFamily="18" charset="0"/>
            </a:endParaRPr>
          </a:p>
          <a:p>
            <a:pPr marL="0" indent="0" algn="just">
              <a:buNone/>
            </a:pPr>
            <a:endParaRPr lang="vi-VN" sz="4800" smtClean="0">
              <a:latin typeface="Times New Roman" pitchFamily="18" charset="0"/>
              <a:cs typeface="Times New Roman" pitchFamily="18" charset="0"/>
            </a:endParaRPr>
          </a:p>
          <a:p>
            <a:pPr marL="0" indent="0" algn="just">
              <a:buNone/>
            </a:pPr>
            <a:endParaRPr lang="vi-VN" sz="4800">
              <a:latin typeface="Times New Roman" pitchFamily="18" charset="0"/>
              <a:cs typeface="Times New Roman" pitchFamily="18" charset="0"/>
            </a:endParaRPr>
          </a:p>
        </p:txBody>
      </p:sp>
    </p:spTree>
    <p:extLst>
      <p:ext uri="{BB962C8B-B14F-4D97-AF65-F5344CB8AC3E}">
        <p14:creationId xmlns:p14="http://schemas.microsoft.com/office/powerpoint/2010/main" val="431467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656" y="548680"/>
            <a:ext cx="6336704" cy="1143000"/>
          </a:xfrm>
        </p:spPr>
        <p:txBody>
          <a:bodyPr>
            <a:noAutofit/>
          </a:bodyPr>
          <a:lstStyle/>
          <a:p>
            <a:r>
              <a:rPr lang="en-US" sz="6000" b="1" i="1" smtClean="0">
                <a:solidFill>
                  <a:srgbClr val="FF0000"/>
                </a:solidFill>
                <a:latin typeface="Times New Roman" pitchFamily="18" charset="0"/>
                <a:cs typeface="Times New Roman" pitchFamily="18" charset="0"/>
              </a:rPr>
              <a:t>Thảo luận nhóm 2</a:t>
            </a:r>
            <a:br>
              <a:rPr lang="en-US" sz="6000" b="1" i="1" smtClean="0">
                <a:solidFill>
                  <a:srgbClr val="FF0000"/>
                </a:solidFill>
                <a:latin typeface="Times New Roman" pitchFamily="18" charset="0"/>
                <a:cs typeface="Times New Roman" pitchFamily="18" charset="0"/>
              </a:rPr>
            </a:br>
            <a:endParaRPr lang="vi-VN" sz="6000">
              <a:solidFill>
                <a:srgbClr val="FF0000"/>
              </a:solidFill>
            </a:endParaRPr>
          </a:p>
        </p:txBody>
      </p:sp>
      <p:sp>
        <p:nvSpPr>
          <p:cNvPr id="3" name="Content Placeholder 2"/>
          <p:cNvSpPr>
            <a:spLocks noGrp="1"/>
          </p:cNvSpPr>
          <p:nvPr>
            <p:ph idx="1"/>
          </p:nvPr>
        </p:nvSpPr>
        <p:spPr>
          <a:xfrm>
            <a:off x="395536" y="1340768"/>
            <a:ext cx="8424936" cy="4824536"/>
          </a:xfrm>
        </p:spPr>
        <p:txBody>
          <a:bodyPr>
            <a:normAutofit fontScale="92500" lnSpcReduction="20000"/>
          </a:bodyPr>
          <a:lstStyle/>
          <a:p>
            <a:pPr marL="0" indent="0" algn="just">
              <a:buNone/>
            </a:pPr>
            <a:r>
              <a:rPr lang="vi-VN" sz="4400" b="1" smtClean="0">
                <a:latin typeface="+mj-lt"/>
                <a:cs typeface="Times New Roman" pitchFamily="18" charset="0"/>
              </a:rPr>
              <a:t>	Quan sát hình 3, 4 và 5 trong SGK/97 và trả lời câu hỏi :</a:t>
            </a:r>
          </a:p>
          <a:p>
            <a:pPr marL="0" indent="0" algn="just">
              <a:buNone/>
            </a:pPr>
            <a:r>
              <a:rPr lang="nl-NL" sz="4400" b="1" smtClean="0">
                <a:latin typeface="Times New Roman" pitchFamily="18" charset="0"/>
                <a:cs typeface="Times New Roman" pitchFamily="18" charset="0"/>
              </a:rPr>
              <a:t>1</a:t>
            </a:r>
            <a:r>
              <a:rPr lang="nl-NL" sz="4400" b="1">
                <a:latin typeface="Times New Roman" pitchFamily="18" charset="0"/>
                <a:cs typeface="Times New Roman" pitchFamily="18" charset="0"/>
              </a:rPr>
              <a:t>/ </a:t>
            </a:r>
            <a:r>
              <a:rPr lang="nl-NL" sz="4400" b="1" i="1">
                <a:latin typeface="Times New Roman" pitchFamily="18" charset="0"/>
                <a:cs typeface="Times New Roman" pitchFamily="18" charset="0"/>
              </a:rPr>
              <a:t>Kể tên một số động vật kiếm ăn </a:t>
            </a:r>
            <a:r>
              <a:rPr lang="vi-VN" sz="4400" b="1" i="1" smtClean="0">
                <a:latin typeface="Times New Roman" pitchFamily="18" charset="0"/>
                <a:cs typeface="Times New Roman" pitchFamily="18" charset="0"/>
              </a:rPr>
              <a:t>vào </a:t>
            </a:r>
            <a:r>
              <a:rPr lang="nl-NL" sz="4400" b="1" i="1" smtClean="0">
                <a:latin typeface="Times New Roman" pitchFamily="18" charset="0"/>
                <a:cs typeface="Times New Roman" pitchFamily="18" charset="0"/>
              </a:rPr>
              <a:t>ban ngày và </a:t>
            </a:r>
            <a:r>
              <a:rPr lang="nl-NL" sz="4400" b="1" i="1">
                <a:latin typeface="Times New Roman" pitchFamily="18" charset="0"/>
                <a:cs typeface="Times New Roman" pitchFamily="18" charset="0"/>
              </a:rPr>
              <a:t>ban </a:t>
            </a:r>
            <a:r>
              <a:rPr lang="nl-NL" sz="4400" b="1" i="1" smtClean="0">
                <a:latin typeface="Times New Roman" pitchFamily="18" charset="0"/>
                <a:cs typeface="Times New Roman" pitchFamily="18" charset="0"/>
              </a:rPr>
              <a:t>đêm?</a:t>
            </a:r>
            <a:endParaRPr lang="vi-VN" sz="4400" b="1">
              <a:latin typeface="Times New Roman" pitchFamily="18" charset="0"/>
              <a:cs typeface="Times New Roman" pitchFamily="18" charset="0"/>
            </a:endParaRPr>
          </a:p>
          <a:p>
            <a:pPr marL="0" indent="0" algn="just">
              <a:buNone/>
            </a:pPr>
            <a:r>
              <a:rPr lang="nl-NL" sz="4400" b="1">
                <a:latin typeface="Times New Roman" pitchFamily="18" charset="0"/>
                <a:cs typeface="Times New Roman" pitchFamily="18" charset="0"/>
              </a:rPr>
              <a:t>2/</a:t>
            </a:r>
            <a:r>
              <a:rPr lang="nl-NL" sz="4400" b="1" i="1">
                <a:latin typeface="Times New Roman" pitchFamily="18" charset="0"/>
                <a:cs typeface="Times New Roman" pitchFamily="18" charset="0"/>
              </a:rPr>
              <a:t> Những loài động vật đó cần ánh sáng để làm gì</a:t>
            </a:r>
            <a:r>
              <a:rPr lang="nl-NL" sz="4400" b="1" i="1" smtClean="0">
                <a:latin typeface="Times New Roman" pitchFamily="18" charset="0"/>
                <a:cs typeface="Times New Roman" pitchFamily="18" charset="0"/>
              </a:rPr>
              <a:t>?</a:t>
            </a:r>
          </a:p>
          <a:p>
            <a:pPr marL="0" indent="0" algn="just">
              <a:buNone/>
            </a:pPr>
            <a:r>
              <a:rPr lang="nl-NL" sz="4400" b="1" smtClean="0">
                <a:latin typeface="Times New Roman" pitchFamily="18" charset="0"/>
                <a:cs typeface="Times New Roman" pitchFamily="18" charset="0"/>
              </a:rPr>
              <a:t>3/ </a:t>
            </a:r>
            <a:r>
              <a:rPr lang="nl-NL" sz="4400" b="1" i="1" smtClean="0">
                <a:latin typeface="Times New Roman" pitchFamily="18" charset="0"/>
                <a:cs typeface="Times New Roman" pitchFamily="18" charset="0"/>
              </a:rPr>
              <a:t>Em có nhận xét gì về nhu cầu ánh sáng của các loài động vật </a:t>
            </a:r>
            <a:r>
              <a:rPr lang="en-US" sz="4400" b="1" i="1" smtClean="0">
                <a:latin typeface="Times New Roman" pitchFamily="18" charset="0"/>
                <a:cs typeface="Times New Roman" pitchFamily="18" charset="0"/>
              </a:rPr>
              <a:t>đó?</a:t>
            </a:r>
          </a:p>
          <a:p>
            <a:pPr marL="0" indent="0" algn="just">
              <a:buNone/>
            </a:pPr>
            <a:endParaRPr lang="vi-VN" sz="4400" b="1">
              <a:latin typeface="Times New Roman" pitchFamily="18" charset="0"/>
              <a:cs typeface="Times New Roman" pitchFamily="18" charset="0"/>
            </a:endParaRPr>
          </a:p>
          <a:p>
            <a:pPr marL="0" indent="0" algn="just">
              <a:buNone/>
            </a:pPr>
            <a:endParaRPr lang="vi-VN" sz="4400" b="1">
              <a:latin typeface="+mj-lt"/>
              <a:cs typeface="Times New Roman" pitchFamily="18" charset="0"/>
            </a:endParaRPr>
          </a:p>
        </p:txBody>
      </p:sp>
    </p:spTree>
    <p:extLst>
      <p:ext uri="{BB962C8B-B14F-4D97-AF65-F5344CB8AC3E}">
        <p14:creationId xmlns:p14="http://schemas.microsoft.com/office/powerpoint/2010/main" val="4141970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8229600" cy="3375248"/>
          </a:xfrm>
        </p:spPr>
        <p:txBody>
          <a:bodyPr>
            <a:prstTxWarp prst="textWave1">
              <a:avLst/>
            </a:prstTxWarp>
            <a:normAutofit/>
          </a:bodyPr>
          <a:lstStyle/>
          <a:p>
            <a:r>
              <a:rPr lang="vi-VN" b="1" smtClean="0"/>
              <a:t>Động vật kiếm ăn ban ngày</a:t>
            </a:r>
            <a:endParaRPr lang="vi-VN" b="1"/>
          </a:p>
        </p:txBody>
      </p:sp>
    </p:spTree>
    <p:extLst>
      <p:ext uri="{BB962C8B-B14F-4D97-AF65-F5344CB8AC3E}">
        <p14:creationId xmlns:p14="http://schemas.microsoft.com/office/powerpoint/2010/main" val="3881436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9_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915817" cy="249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Kết quả hình ảnh cho động vật kiếm ăn ban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1172"/>
            <a:ext cx="3168352" cy="2516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oosterr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
            <a:ext cx="3059831" cy="249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ANd9GcS_3LFfO60eDlMEFwBuELsYl-OjOzv1l5cSgko9CDGCE4UZRvm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5765"/>
            <a:ext cx="2915816" cy="220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7" y="2476803"/>
            <a:ext cx="3168352" cy="2226040"/>
          </a:xfrm>
          <a:prstGeom prst="rect">
            <a:avLst/>
          </a:prstGeom>
        </p:spPr>
      </p:pic>
      <p:pic>
        <p:nvPicPr>
          <p:cNvPr id="7172" name="Picture 4" descr="Kết quả hình ảnh cho con th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2476803"/>
            <a:ext cx="3090102" cy="22260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VNN_1357302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702842"/>
            <a:ext cx="2906995" cy="215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Kết quả hình ảnh cho con khỉ"/>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6995" y="4702842"/>
            <a:ext cx="3177173" cy="21551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ình ảnh có liên qu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8" y="4698148"/>
            <a:ext cx="3059831" cy="215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1922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772816"/>
            <a:ext cx="8373616" cy="3375248"/>
          </a:xfrm>
        </p:spPr>
        <p:txBody>
          <a:bodyPr>
            <a:prstTxWarp prst="textWave1">
              <a:avLst/>
            </a:prstTxWarp>
            <a:normAutofit/>
          </a:bodyPr>
          <a:lstStyle/>
          <a:p>
            <a:r>
              <a:rPr lang="vi-VN" b="1" smtClean="0"/>
              <a:t>Động vật kiếm ăn ban đêm</a:t>
            </a:r>
            <a:endParaRPr lang="vi-VN" b="1"/>
          </a:p>
        </p:txBody>
      </p:sp>
    </p:spTree>
    <p:extLst>
      <p:ext uri="{BB962C8B-B14F-4D97-AF65-F5344CB8AC3E}">
        <p14:creationId xmlns:p14="http://schemas.microsoft.com/office/powerpoint/2010/main" val="3422169867"/>
      </p:ext>
    </p:extLst>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gray wol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8196" name="Picture 4" descr="http://baomoi-photo-1.d.za.zdn.vn/16/11/03/139/20741367/2_982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 y="-1329"/>
            <a:ext cx="3419871" cy="246271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330"/>
            <a:ext cx="3181115" cy="24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454781"/>
            <a:ext cx="3131840" cy="219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437" y="-1330"/>
            <a:ext cx="3229876" cy="244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6606" y="2443874"/>
            <a:ext cx="3248707" cy="222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1152" y="4653136"/>
            <a:ext cx="3224161" cy="224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313" y="2454781"/>
            <a:ext cx="2844231" cy="225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5313" y="4680382"/>
            <a:ext cx="2758688" cy="217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217" y="4653136"/>
            <a:ext cx="3312369" cy="245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87202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rmAutofit fontScale="90000"/>
          </a:bodyPr>
          <a:lstStyle/>
          <a:p>
            <a:r>
              <a:rPr lang="nl-NL"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nl-NL"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Những loài động vật đó cần ánh sáng để làm gì?</a:t>
            </a:r>
            <a:r>
              <a:rPr lang="vi-VN" b="1">
                <a:latin typeface="Times New Roman" pitchFamily="18" charset="0"/>
                <a:cs typeface="Times New Roman" pitchFamily="18" charset="0"/>
              </a:rPr>
              <a:t/>
            </a:r>
            <a:br>
              <a:rPr lang="vi-VN" b="1">
                <a:latin typeface="Times New Roman" pitchFamily="18" charset="0"/>
                <a:cs typeface="Times New Roman" pitchFamily="18" charset="0"/>
              </a:rPr>
            </a:br>
            <a:endParaRPr lang="vi-VN"/>
          </a:p>
        </p:txBody>
      </p:sp>
      <p:sp>
        <p:nvSpPr>
          <p:cNvPr id="3" name="Content Placeholder 2"/>
          <p:cNvSpPr>
            <a:spLocks noGrp="1"/>
          </p:cNvSpPr>
          <p:nvPr>
            <p:ph idx="1"/>
          </p:nvPr>
        </p:nvSpPr>
        <p:spPr>
          <a:xfrm>
            <a:off x="323528" y="2204864"/>
            <a:ext cx="8363272" cy="3921299"/>
          </a:xfrm>
        </p:spPr>
        <p:txBody>
          <a:bodyPr>
            <a:normAutofit/>
          </a:bodyPr>
          <a:lstStyle/>
          <a:p>
            <a:pPr marL="0" indent="0" algn="just">
              <a:buNone/>
            </a:pPr>
            <a:r>
              <a:rPr lang="vi-VN" sz="4400" b="1" smtClean="0">
                <a:latin typeface="Times New Roman" pitchFamily="18" charset="0"/>
                <a:cs typeface="Times New Roman" pitchFamily="18" charset="0"/>
              </a:rPr>
              <a:t>	</a:t>
            </a:r>
            <a:r>
              <a:rPr lang="nl-NL" sz="4400" b="1" smtClean="0">
                <a:latin typeface="Times New Roman" pitchFamily="18" charset="0"/>
                <a:cs typeface="Times New Roman" pitchFamily="18" charset="0"/>
              </a:rPr>
              <a:t>Những </a:t>
            </a:r>
            <a:r>
              <a:rPr lang="nl-NL" sz="4400" b="1">
                <a:latin typeface="Times New Roman" pitchFamily="18" charset="0"/>
                <a:cs typeface="Times New Roman" pitchFamily="18" charset="0"/>
              </a:rPr>
              <a:t>con vật đó cần ánh sáng để </a:t>
            </a:r>
            <a:r>
              <a:rPr lang="nl-NL" sz="4400" b="1" smtClean="0">
                <a:latin typeface="Times New Roman" pitchFamily="18" charset="0"/>
                <a:cs typeface="Times New Roman" pitchFamily="18" charset="0"/>
              </a:rPr>
              <a:t>di chuyển, di cư </a:t>
            </a:r>
            <a:r>
              <a:rPr lang="nl-NL" sz="4400" b="1">
                <a:latin typeface="Times New Roman" pitchFamily="18" charset="0"/>
                <a:cs typeface="Times New Roman" pitchFamily="18" charset="0"/>
              </a:rPr>
              <a:t>đi nơi khác tránh rét, tránh nóng, tìm thức ăn, nước uống, chạy trốn kẻ thù.…</a:t>
            </a:r>
            <a:endParaRPr lang="vi-VN" sz="4400">
              <a:latin typeface="Times New Roman" pitchFamily="18" charset="0"/>
              <a:cs typeface="Times New Roman" pitchFamily="18" charset="0"/>
            </a:endParaRPr>
          </a:p>
          <a:p>
            <a:pPr marL="0" indent="0" algn="just">
              <a:buNone/>
            </a:pPr>
            <a:endParaRPr lang="vi-VN" sz="4400">
              <a:latin typeface="Times New Roman" pitchFamily="18" charset="0"/>
              <a:cs typeface="Times New Roman" pitchFamily="18" charset="0"/>
            </a:endParaRPr>
          </a:p>
        </p:txBody>
      </p:sp>
    </p:spTree>
    <p:extLst>
      <p:ext uri="{BB962C8B-B14F-4D97-AF65-F5344CB8AC3E}">
        <p14:creationId xmlns:p14="http://schemas.microsoft.com/office/powerpoint/2010/main" val="495793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424936" cy="1143000"/>
          </a:xfrm>
        </p:spPr>
        <p:txBody>
          <a:bodyPr>
            <a:noAutofit/>
          </a:bodyPr>
          <a:lstStyle/>
          <a:p>
            <a:r>
              <a:rPr lang="nl-NL"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nl-NL" b="1" i="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 có nhận xét gì về nhu </a:t>
            </a:r>
            <a:r>
              <a:rPr lang="nl-NL"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cầu ánh sáng của các loài động vật </a:t>
            </a:r>
            <a:r>
              <a:rPr lang="en-US" b="1" i="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đó?</a:t>
            </a:r>
            <a:r>
              <a:rPr lang="en-US"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en-US"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vi-VN">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2924944"/>
            <a:ext cx="8229600" cy="3445843"/>
          </a:xfrm>
        </p:spPr>
        <p:txBody>
          <a:bodyPr>
            <a:normAutofit/>
          </a:bodyPr>
          <a:lstStyle/>
          <a:p>
            <a:pPr marL="0" indent="0" algn="just">
              <a:buNone/>
            </a:pPr>
            <a:r>
              <a:rPr lang="en-US" sz="4800" b="1" smtClean="0">
                <a:latin typeface="Times New Roman" pitchFamily="18" charset="0"/>
                <a:cs typeface="Times New Roman" pitchFamily="18" charset="0"/>
                <a:sym typeface="Wingdings" pitchFamily="2" charset="2"/>
              </a:rPr>
              <a:t>	Các </a:t>
            </a:r>
            <a:r>
              <a:rPr lang="en-US" sz="4800" b="1">
                <a:latin typeface="Times New Roman" pitchFamily="18" charset="0"/>
                <a:cs typeface="Times New Roman" pitchFamily="18" charset="0"/>
                <a:sym typeface="Wingdings" pitchFamily="2" charset="2"/>
              </a:rPr>
              <a:t>loài động vật cần ánh sáng rất khác nhau. Có loài </a:t>
            </a:r>
            <a:r>
              <a:rPr lang="en-US" sz="4800" b="1" smtClean="0">
                <a:latin typeface="Times New Roman" pitchFamily="18" charset="0"/>
                <a:cs typeface="Times New Roman" pitchFamily="18" charset="0"/>
                <a:sym typeface="Wingdings" pitchFamily="2" charset="2"/>
              </a:rPr>
              <a:t>ưa sáng</a:t>
            </a:r>
            <a:r>
              <a:rPr lang="en-US" sz="4800" b="1">
                <a:latin typeface="Times New Roman" pitchFamily="18" charset="0"/>
                <a:cs typeface="Times New Roman" pitchFamily="18" charset="0"/>
                <a:sym typeface="Wingdings" pitchFamily="2" charset="2"/>
              </a:rPr>
              <a:t>, có loài ưa tối.</a:t>
            </a:r>
          </a:p>
          <a:p>
            <a:pPr marL="0" indent="0" algn="just">
              <a:buNone/>
            </a:pPr>
            <a:endParaRPr lang="vi-VN" sz="4800">
              <a:latin typeface="Times New Roman" pitchFamily="18" charset="0"/>
              <a:cs typeface="Times New Roman" pitchFamily="18" charset="0"/>
            </a:endParaRPr>
          </a:p>
        </p:txBody>
      </p:sp>
    </p:spTree>
    <p:extLst>
      <p:ext uri="{BB962C8B-B14F-4D97-AF65-F5344CB8AC3E}">
        <p14:creationId xmlns:p14="http://schemas.microsoft.com/office/powerpoint/2010/main" val="2688847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2708920"/>
            <a:ext cx="5832648" cy="1143000"/>
          </a:xfrm>
        </p:spPr>
        <p:txBody>
          <a:bodyPr>
            <a:noAutofit/>
          </a:bodyPr>
          <a:lstStyle/>
          <a:p>
            <a:r>
              <a:rPr lang="en-US" sz="5400" b="1" smtClean="0">
                <a:latin typeface="Times New Roman" pitchFamily="18" charset="0"/>
                <a:cs typeface="Times New Roman" pitchFamily="18" charset="0"/>
              </a:rPr>
              <a:t>Loài vật sẽ ra sao nếu không có ánh sáng?</a:t>
            </a:r>
            <a:endParaRPr lang="vi-VN" sz="5400" b="1">
              <a:latin typeface="Times New Roman" pitchFamily="18" charset="0"/>
              <a:cs typeface="Times New Roman" pitchFamily="18" charset="0"/>
            </a:endParaRPr>
          </a:p>
        </p:txBody>
      </p:sp>
    </p:spTree>
    <p:extLst>
      <p:ext uri="{BB962C8B-B14F-4D97-AF65-F5344CB8AC3E}">
        <p14:creationId xmlns:p14="http://schemas.microsoft.com/office/powerpoint/2010/main" val="4617441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055544" y="680296"/>
            <a:ext cx="4392488" cy="576064"/>
          </a:xfrm>
        </p:spPr>
        <p:txBody>
          <a:bodyPr>
            <a:normAutofit/>
          </a:bodyPr>
          <a:lstStyle/>
          <a:p>
            <a:r>
              <a:rPr lang="en-US" sz="2200" b="1" i="1" smtClean="0">
                <a:latin typeface="Times New Roman" pitchFamily="18" charset="0"/>
                <a:cs typeface="Times New Roman" pitchFamily="18" charset="0"/>
              </a:rPr>
              <a:t>Thứ sáu, ngày 24 tháng 2 năm 2017</a:t>
            </a:r>
            <a:endParaRPr lang="vi-VN" sz="2200" b="1" i="1">
              <a:latin typeface="Times New Roman" pitchFamily="18" charset="0"/>
              <a:cs typeface="Times New Roman" pitchFamily="18" charset="0"/>
            </a:endParaRPr>
          </a:p>
        </p:txBody>
      </p:sp>
      <p:sp>
        <p:nvSpPr>
          <p:cNvPr id="2" name="Rectangle 1"/>
          <p:cNvSpPr/>
          <p:nvPr/>
        </p:nvSpPr>
        <p:spPr>
          <a:xfrm>
            <a:off x="4283968" y="1340768"/>
            <a:ext cx="3888432" cy="1232487"/>
          </a:xfrm>
          <a:prstGeom prst="rect">
            <a:avLst/>
          </a:prstGeom>
        </p:spPr>
        <p:txBody>
          <a:bodyPr wrap="none">
            <a:prstTxWarp prst="textWave2">
              <a:avLst/>
            </a:prstTxWarp>
            <a:spAutoFit/>
          </a:bodyPr>
          <a:lstStyle/>
          <a:p>
            <a:r>
              <a:rPr lang="en-US" sz="3600" b="1" smtClean="0">
                <a:ln w="11430"/>
                <a:solidFill>
                  <a:srgbClr val="0070C0"/>
                </a:solidFill>
                <a:effectLst>
                  <a:outerShdw blurRad="80000" dist="40000" dir="5040000" algn="tl">
                    <a:srgbClr val="000000">
                      <a:alpha val="30000"/>
                    </a:srgbClr>
                  </a:outerShdw>
                </a:effectLst>
                <a:latin typeface="Times New Roman" pitchFamily="18" charset="0"/>
                <a:cs typeface="Times New Roman" pitchFamily="18" charset="0"/>
              </a:rPr>
              <a:t>Khoa học</a:t>
            </a:r>
            <a:endParaRPr lang="vi-VN" sz="3600">
              <a:solidFill>
                <a:srgbClr val="0070C0"/>
              </a:solidFill>
            </a:endParaRPr>
          </a:p>
        </p:txBody>
      </p:sp>
      <p:sp>
        <p:nvSpPr>
          <p:cNvPr id="3" name="Rectangle 2"/>
          <p:cNvSpPr/>
          <p:nvPr/>
        </p:nvSpPr>
        <p:spPr>
          <a:xfrm rot="21431700">
            <a:off x="3354004" y="2514027"/>
            <a:ext cx="5691268" cy="3024336"/>
          </a:xfrm>
          <a:prstGeom prst="rect">
            <a:avLst/>
          </a:prstGeom>
        </p:spPr>
        <p:txBody>
          <a:bodyPr wrap="none">
            <a:prstTxWarp prst="textDoubleWave1">
              <a:avLst/>
            </a:prstTxWarp>
            <a:spAutoFit/>
          </a:bodyPr>
          <a:lstStyle/>
          <a:p>
            <a:pPr algn="ctr"/>
            <a:r>
              <a:rPr lang="en-US" sz="2800" b="1"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Ánh sáng cần </a:t>
            </a:r>
          </a:p>
          <a:p>
            <a:pPr algn="ctr"/>
            <a:r>
              <a:rPr lang="en-US" sz="2800" b="1"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cho sự sống (tt)</a:t>
            </a:r>
            <a:endParaRPr lang="vi-VN" sz="2800"/>
          </a:p>
        </p:txBody>
      </p:sp>
    </p:spTree>
    <p:extLst>
      <p:ext uri="{BB962C8B-B14F-4D97-AF65-F5344CB8AC3E}">
        <p14:creationId xmlns:p14="http://schemas.microsoft.com/office/powerpoint/2010/main" val="17216459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144" y="561080"/>
            <a:ext cx="8229600" cy="864096"/>
          </a:xfrm>
        </p:spPr>
        <p:txBody>
          <a:bodyPr>
            <a:noAutofit/>
          </a:bodyPr>
          <a:lstStyle/>
          <a:p>
            <a:r>
              <a:rPr lang="nl-NL" sz="3600" b="1" smtClean="0">
                <a:solidFill>
                  <a:srgbClr val="FF0000"/>
                </a:solidFill>
                <a:latin typeface="Times New Roman" pitchFamily="18" charset="0"/>
                <a:cs typeface="Times New Roman" pitchFamily="18" charset="0"/>
              </a:rPr>
              <a:t>II/ </a:t>
            </a:r>
            <a:r>
              <a:rPr lang="nl-NL" sz="3600" b="1">
                <a:solidFill>
                  <a:srgbClr val="FF0000"/>
                </a:solidFill>
                <a:latin typeface="Times New Roman" pitchFamily="18" charset="0"/>
                <a:cs typeface="Times New Roman" pitchFamily="18" charset="0"/>
              </a:rPr>
              <a:t>Vai trò của ánh sáng đối với đời sống con người.</a:t>
            </a:r>
            <a:r>
              <a:rPr lang="vi-VN" sz="3600">
                <a:solidFill>
                  <a:srgbClr val="FF0000"/>
                </a:solidFill>
                <a:latin typeface="Times New Roman" pitchFamily="18" charset="0"/>
                <a:cs typeface="Times New Roman" pitchFamily="18" charset="0"/>
              </a:rPr>
              <a:t/>
            </a:r>
            <a:br>
              <a:rPr lang="vi-VN" sz="3600">
                <a:solidFill>
                  <a:srgbClr val="FF0000"/>
                </a:solidFill>
                <a:latin typeface="Times New Roman" pitchFamily="18" charset="0"/>
                <a:cs typeface="Times New Roman" pitchFamily="18" charset="0"/>
              </a:rPr>
            </a:br>
            <a:endParaRPr lang="vi-VN" sz="3600"/>
          </a:p>
        </p:txBody>
      </p:sp>
      <p:sp>
        <p:nvSpPr>
          <p:cNvPr id="3" name="Content Placeholder 2"/>
          <p:cNvSpPr>
            <a:spLocks noGrp="1"/>
          </p:cNvSpPr>
          <p:nvPr>
            <p:ph idx="1"/>
          </p:nvPr>
        </p:nvSpPr>
        <p:spPr>
          <a:xfrm>
            <a:off x="395536" y="1268760"/>
            <a:ext cx="8229600" cy="5256584"/>
          </a:xfrm>
        </p:spPr>
        <p:txBody>
          <a:bodyPr>
            <a:noAutofit/>
          </a:bodyPr>
          <a:lstStyle/>
          <a:p>
            <a:pPr marL="0" indent="0" algn="just">
              <a:buNone/>
            </a:pPr>
            <a:r>
              <a:rPr lang="en-US" sz="3800" smtClean="0">
                <a:latin typeface="Times New Roman" pitchFamily="18" charset="0"/>
                <a:cs typeface="Times New Roman" pitchFamily="18" charset="0"/>
              </a:rPr>
              <a:t>	Loài vật cần ánh sáng để di chuyển, tìm thức ăn, nước uống, phát hiện ra những nguy hiểm cần tránh. Ánh sáng và thời gian chiếu sáng còn ảnh hưởng đến sự sinh sản của một số loài động vật. Trong thực tế, người ta áp dụng nhu cầu ánh sáng khác nhau của động vật để có những biện pháp kĩ thuật đem lại hiệu quả kinh tế cao.</a:t>
            </a:r>
            <a:endParaRPr lang="vi-VN" sz="3800">
              <a:latin typeface="Times New Roman" pitchFamily="18" charset="0"/>
              <a:cs typeface="Times New Roman" pitchFamily="18" charset="0"/>
            </a:endParaRPr>
          </a:p>
        </p:txBody>
      </p:sp>
    </p:spTree>
    <p:extLst>
      <p:ext uri="{BB962C8B-B14F-4D97-AF65-F5344CB8AC3E}">
        <p14:creationId xmlns:p14="http://schemas.microsoft.com/office/powerpoint/2010/main" val="3659890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9" y="2060848"/>
            <a:ext cx="8784976" cy="2880320"/>
          </a:xfrm>
        </p:spPr>
        <p:txBody>
          <a:bodyPr>
            <a:noAutofit/>
          </a:bodyPr>
          <a:lstStyle/>
          <a:p>
            <a:pPr algn="just"/>
            <a:r>
              <a:rPr lang="en-US" b="1" i="1" smtClean="0">
                <a:solidFill>
                  <a:srgbClr val="FF0000"/>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 </a:t>
            </a:r>
            <a:r>
              <a:rPr lang="en-US" b="1" i="1">
                <a:solidFill>
                  <a:srgbClr val="FF0000"/>
                </a:solidFill>
                <a:latin typeface="Times New Roman" pitchFamily="18" charset="0"/>
                <a:cs typeface="Times New Roman" pitchFamily="18" charset="0"/>
              </a:rPr>
              <a:t>Trong chăn nuôi người ta </a:t>
            </a:r>
            <a:r>
              <a:rPr lang="en-US" b="1" i="1" smtClean="0">
                <a:solidFill>
                  <a:srgbClr val="FF0000"/>
                </a:solidFill>
                <a:latin typeface="Times New Roman" pitchFamily="18" charset="0"/>
                <a:cs typeface="Times New Roman" pitchFamily="18" charset="0"/>
              </a:rPr>
              <a:t>làm </a:t>
            </a:r>
            <a:r>
              <a:rPr lang="en-US" b="1" i="1">
                <a:solidFill>
                  <a:srgbClr val="FF0000"/>
                </a:solidFill>
                <a:latin typeface="Times New Roman" pitchFamily="18" charset="0"/>
                <a:cs typeface="Times New Roman" pitchFamily="18" charset="0"/>
              </a:rPr>
              <a:t>gì để kích thích cho gà ăn nhiều, chóng tăng cân và đẻ nhiều </a:t>
            </a:r>
            <a:r>
              <a:rPr lang="en-US" b="1" i="1" smtClean="0">
                <a:solidFill>
                  <a:srgbClr val="FF0000"/>
                </a:solidFill>
                <a:latin typeface="Times New Roman" pitchFamily="18" charset="0"/>
                <a:cs typeface="Times New Roman" pitchFamily="18" charset="0"/>
              </a:rPr>
              <a:t>trứng?</a:t>
            </a:r>
            <a:r>
              <a:rPr lang="en-US" b="1" i="1">
                <a:solidFill>
                  <a:srgbClr val="FF0000"/>
                </a:solidFill>
                <a:latin typeface="Times New Roman" pitchFamily="18" charset="0"/>
                <a:cs typeface="Times New Roman" pitchFamily="18" charset="0"/>
              </a:rPr>
              <a:t/>
            </a:r>
            <a:br>
              <a:rPr lang="en-US" b="1" i="1">
                <a:solidFill>
                  <a:srgbClr val="FF0000"/>
                </a:solidFill>
                <a:latin typeface="Times New Roman" pitchFamily="18" charset="0"/>
                <a:cs typeface="Times New Roman" pitchFamily="18" charset="0"/>
              </a:rPr>
            </a:br>
            <a:endParaRPr lang="vi-VN">
              <a:solidFill>
                <a:srgbClr val="FF0000"/>
              </a:solidFill>
            </a:endParaRPr>
          </a:p>
        </p:txBody>
      </p:sp>
      <p:sp>
        <p:nvSpPr>
          <p:cNvPr id="3" name="Content Placeholder 2"/>
          <p:cNvSpPr>
            <a:spLocks noGrp="1"/>
          </p:cNvSpPr>
          <p:nvPr>
            <p:ph idx="1"/>
          </p:nvPr>
        </p:nvSpPr>
        <p:spPr>
          <a:xfrm>
            <a:off x="1797899" y="124063"/>
            <a:ext cx="5544616" cy="936104"/>
          </a:xfrm>
        </p:spPr>
        <p:txBody>
          <a:bodyPr>
            <a:normAutofit/>
          </a:bodyPr>
          <a:lstStyle/>
          <a:p>
            <a:pPr marL="0" indent="0" algn="ctr">
              <a:buNone/>
            </a:pPr>
            <a:r>
              <a:rPr lang="en-US" sz="4000" b="1" smtClean="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Dùng </a:t>
            </a:r>
            <a:r>
              <a:rPr lang="en-US" sz="4000" b="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ánh sáng điện</a:t>
            </a:r>
            <a:endParaRPr lang="vi-VN" sz="400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7586"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4881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plus(in)">
                                      <p:cBhvr>
                                        <p:cTn id="10"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r>
              <a:rPr lang="vi-VN" sz="3600">
                <a:solidFill>
                  <a:srgbClr val="FF0000"/>
                </a:solidFill>
                <a:latin typeface="Times New Roman" pitchFamily="18" charset="0"/>
                <a:cs typeface="Times New Roman" pitchFamily="18" charset="0"/>
              </a:rPr>
              <a:t/>
            </a:r>
            <a:br>
              <a:rPr lang="vi-VN" sz="3600">
                <a:solidFill>
                  <a:srgbClr val="FF0000"/>
                </a:solidFill>
                <a:latin typeface="Times New Roman" pitchFamily="18" charset="0"/>
                <a:cs typeface="Times New Roman" pitchFamily="18" charset="0"/>
              </a:rPr>
            </a:br>
            <a:endParaRPr lang="vi-VN" sz="3600">
              <a:solidFill>
                <a:srgbClr val="FF0000"/>
              </a:solidFill>
            </a:endParaRPr>
          </a:p>
        </p:txBody>
      </p:sp>
      <p:sp>
        <p:nvSpPr>
          <p:cNvPr id="3" name="Content Placeholder 2"/>
          <p:cNvSpPr>
            <a:spLocks noGrp="1"/>
          </p:cNvSpPr>
          <p:nvPr>
            <p:ph idx="1"/>
          </p:nvPr>
        </p:nvSpPr>
        <p:spPr>
          <a:xfrm>
            <a:off x="107504" y="869937"/>
            <a:ext cx="8856984" cy="4789501"/>
          </a:xfrm>
        </p:spPr>
        <p:txBody>
          <a:bodyPr>
            <a:noAutofit/>
          </a:bodyPr>
          <a:lstStyle/>
          <a:p>
            <a:pPr marL="0" indent="0" algn="just">
              <a:buNone/>
            </a:pPr>
            <a:r>
              <a:rPr lang="en-US" sz="4000" b="1" smtClean="0">
                <a:latin typeface="Times New Roman" pitchFamily="18" charset="0"/>
                <a:cs typeface="Times New Roman" pitchFamily="18" charset="0"/>
              </a:rPr>
              <a:t>	</a:t>
            </a:r>
            <a:r>
              <a:rPr lang="en-US" sz="4000" b="1">
                <a:latin typeface="Times New Roman" pitchFamily="18" charset="0"/>
                <a:cs typeface="Times New Roman" pitchFamily="18" charset="0"/>
              </a:rPr>
              <a:t>Loài vật cần ánh sáng để di chuyển, tìm thức ăn, nước uống, phát hiện ra những nguy hiểm cần tránh. Ánh sáng và thời gian chiếu sáng còn ảnh hưởng đến sự sinh sản của một số động vật.</a:t>
            </a:r>
          </a:p>
          <a:p>
            <a:pPr marL="0" indent="0" algn="just">
              <a:buNone/>
            </a:pPr>
            <a:r>
              <a:rPr lang="en-US" sz="4000" b="1" smtClean="0">
                <a:latin typeface="Times New Roman" pitchFamily="18" charset="0"/>
                <a:cs typeface="Times New Roman" pitchFamily="18" charset="0"/>
              </a:rPr>
              <a:t>	</a:t>
            </a:r>
            <a:r>
              <a:rPr lang="en-US" sz="4000" b="1" i="1" u="sng" smtClean="0">
                <a:latin typeface="Times New Roman" pitchFamily="18" charset="0"/>
                <a:cs typeface="Times New Roman" pitchFamily="18" charset="0"/>
              </a:rPr>
              <a:t>Ví dụ </a:t>
            </a:r>
            <a:r>
              <a:rPr lang="en-US" sz="4000" b="1" i="1" smtClean="0">
                <a:latin typeface="Times New Roman" pitchFamily="18" charset="0"/>
                <a:cs typeface="Times New Roman" pitchFamily="18" charset="0"/>
              </a:rPr>
              <a:t>: </a:t>
            </a:r>
            <a:r>
              <a:rPr lang="en-US" sz="4000" b="1" smtClean="0">
                <a:latin typeface="Times New Roman" pitchFamily="18" charset="0"/>
                <a:cs typeface="Times New Roman" pitchFamily="18" charset="0"/>
                <a:sym typeface="Wingdings" pitchFamily="2" charset="2"/>
              </a:rPr>
              <a:t>Người </a:t>
            </a:r>
            <a:r>
              <a:rPr lang="en-US" sz="4000" b="1">
                <a:latin typeface="Times New Roman" pitchFamily="18" charset="0"/>
                <a:cs typeface="Times New Roman" pitchFamily="18" charset="0"/>
                <a:sym typeface="Wingdings" pitchFamily="2" charset="2"/>
              </a:rPr>
              <a:t>ta dùng ánh sáng điện để kéo dài thời gian chiếu sáng </a:t>
            </a:r>
            <a:r>
              <a:rPr lang="en-US" sz="4000" b="1" smtClean="0">
                <a:latin typeface="Times New Roman" pitchFamily="18" charset="0"/>
                <a:cs typeface="Times New Roman" pitchFamily="18" charset="0"/>
                <a:sym typeface="Wingdings" pitchFamily="2" charset="2"/>
              </a:rPr>
              <a:t>trong </a:t>
            </a:r>
            <a:r>
              <a:rPr lang="en-US" sz="4000" b="1">
                <a:latin typeface="Times New Roman" pitchFamily="18" charset="0"/>
                <a:cs typeface="Times New Roman" pitchFamily="18" charset="0"/>
                <a:sym typeface="Wingdings" pitchFamily="2" charset="2"/>
              </a:rPr>
              <a:t>ngày, kích thích cho gà ăn nhiều, chóng tăng cân và </a:t>
            </a:r>
            <a:r>
              <a:rPr lang="en-US" sz="4000" b="1" smtClean="0">
                <a:latin typeface="Times New Roman" pitchFamily="18" charset="0"/>
                <a:cs typeface="Times New Roman" pitchFamily="18" charset="0"/>
                <a:sym typeface="Wingdings" pitchFamily="2" charset="2"/>
              </a:rPr>
              <a:t>đẻ </a:t>
            </a:r>
            <a:r>
              <a:rPr lang="en-US" sz="4000" b="1">
                <a:latin typeface="Times New Roman" pitchFamily="18" charset="0"/>
                <a:cs typeface="Times New Roman" pitchFamily="18" charset="0"/>
                <a:sym typeface="Wingdings" pitchFamily="2" charset="2"/>
              </a:rPr>
              <a:t>nhiều </a:t>
            </a:r>
            <a:r>
              <a:rPr lang="en-US" sz="4000" b="1" smtClean="0">
                <a:latin typeface="Times New Roman" pitchFamily="18" charset="0"/>
                <a:cs typeface="Times New Roman" pitchFamily="18" charset="0"/>
                <a:sym typeface="Wingdings" pitchFamily="2" charset="2"/>
              </a:rPr>
              <a:t>trứng</a:t>
            </a:r>
            <a:r>
              <a:rPr lang="en-US" sz="4000" b="1">
                <a:latin typeface="Times New Roman" pitchFamily="18" charset="0"/>
                <a:cs typeface="Times New Roman" pitchFamily="18" charset="0"/>
                <a:sym typeface="Wingdings" pitchFamily="2" charset="2"/>
              </a:rPr>
              <a:t>.</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659" r="95597">
                        <a14:foregroundMark x1="33949" y1="28785" x2="33949" y2="28785"/>
                        <a14:foregroundMark x1="34943" y1="22388" x2="34943" y2="22388"/>
                        <a14:foregroundMark x1="36222" y1="16631" x2="36222" y2="16631"/>
                        <a14:foregroundMark x1="38494" y1="12580" x2="38494" y2="12580"/>
                        <a14:foregroundMark x1="41477" y1="25373" x2="41477" y2="25373"/>
                        <a14:foregroundMark x1="40767" y1="36247" x2="40767" y2="36247"/>
                        <a14:foregroundMark x1="38494" y1="38166" x2="38494" y2="38166"/>
                        <a14:foregroundMark x1="31960" y1="33902" x2="31960" y2="33902"/>
                        <a14:foregroundMark x1="30682" y1="28785" x2="30682" y2="28785"/>
                        <a14:foregroundMark x1="38494" y1="26439" x2="38494" y2="26439"/>
                        <a14:foregroundMark x1="37926" y1="21109" x2="37926" y2="21109"/>
                        <a14:foregroundMark x1="52273" y1="18550" x2="52273" y2="18550"/>
                        <a14:foregroundMark x1="54972" y1="12580" x2="54972" y2="12580"/>
                        <a14:foregroundMark x1="58523" y1="21109" x2="58523" y2="21109"/>
                        <a14:foregroundMark x1="58807" y1="32836" x2="58807" y2="32836"/>
                        <a14:foregroundMark x1="51989" y1="37313" x2="51989" y2="37313"/>
                        <a14:foregroundMark x1="49716" y1="35821" x2="49716" y2="35821"/>
                        <a14:foregroundMark x1="40767" y1="5330" x2="40767" y2="5330"/>
                        <a14:foregroundMark x1="50994" y1="4264" x2="50994" y2="4264"/>
                        <a14:foregroundMark x1="58523" y1="26439" x2="58523" y2="26439"/>
                        <a14:foregroundMark x1="73864" y1="61407" x2="73864" y2="61407"/>
                        <a14:foregroundMark x1="79545" y1="52026" x2="79545" y2="52026"/>
                        <a14:foregroundMark x1="85653" y1="76546" x2="85653" y2="76546"/>
                        <a14:foregroundMark x1="89631" y1="72708" x2="89631" y2="72708"/>
                        <a14:foregroundMark x1="80114" y1="32836" x2="80114" y2="32836"/>
                        <a14:foregroundMark x1="76563" y1="37740" x2="76563" y2="37740"/>
                        <a14:foregroundMark x1="77841" y1="49041" x2="77841" y2="49041"/>
                        <a14:foregroundMark x1="74290" y1="47974" x2="74290" y2="47974"/>
                        <a14:foregroundMark x1="70597" y1="50959" x2="70597" y2="50959"/>
                        <a14:foregroundMark x1="70597" y1="55864" x2="70597" y2="55864"/>
                        <a14:foregroundMark x1="69602" y1="60341" x2="69602" y2="60341"/>
                        <a14:foregroundMark x1="67330" y1="57996" x2="67330" y2="57996"/>
                        <a14:foregroundMark x1="66051" y1="63753" x2="66051" y2="63753"/>
                        <a14:foregroundMark x1="65767" y1="62260" x2="65057" y2="60341"/>
                        <a14:foregroundMark x1="63778" y1="56930" x2="63778" y2="56930"/>
                        <a14:foregroundMark x1="66051" y1="64819" x2="66051" y2="64819"/>
                        <a14:foregroundMark x1="67756" y1="65245" x2="69034" y2="65245"/>
                        <a14:foregroundMark x1="70597" y1="65245" x2="70597" y2="65245"/>
                        <a14:foregroundMark x1="72301" y1="65245" x2="72301" y2="65245"/>
                        <a14:foregroundMark x1="75284" y1="61834" x2="75284" y2="61834"/>
                        <a14:foregroundMark x1="75568" y1="60341" x2="75568" y2="60341"/>
                        <a14:foregroundMark x1="75852" y1="58422" x2="75852" y2="58422"/>
                        <a14:foregroundMark x1="72301" y1="54371" x2="72301" y2="54371"/>
                        <a14:foregroundMark x1="69602" y1="55864" x2="69602" y2="55864"/>
                        <a14:foregroundMark x1="69318" y1="65245" x2="69318" y2="65245"/>
                        <a14:foregroundMark x1="70028" y1="67804" x2="71023" y2="68657"/>
                        <a14:foregroundMark x1="74290" y1="67804" x2="75284" y2="67804"/>
                        <a14:foregroundMark x1="77841" y1="66738" x2="78125" y2="68230"/>
                        <a14:foregroundMark x1="80540" y1="74200" x2="80540" y2="74200"/>
                        <a14:foregroundMark x1="80824" y1="74627" x2="80824" y2="74627"/>
                        <a14:foregroundMark x1="82102" y1="73134" x2="83097" y2="71215"/>
                        <a14:foregroundMark x1="83097" y1="68657" x2="83097" y2="68657"/>
                        <a14:foregroundMark x1="81392" y1="62900" x2="81392" y2="62900"/>
                        <a14:foregroundMark x1="81108" y1="57356" x2="81108" y2="57356"/>
                        <a14:foregroundMark x1="80540" y1="55437" x2="80540" y2="55437"/>
                        <a14:foregroundMark x1="55256" y1="67164" x2="55256" y2="67164"/>
                        <a14:foregroundMark x1="54261" y1="64392" x2="54261" y2="64392"/>
                        <a14:foregroundMark x1="48011" y1="65245" x2="48011" y2="65245"/>
                        <a14:foregroundMark x1="42188" y1="65245" x2="42188" y2="65245"/>
                        <a14:foregroundMark x1="36932" y1="62260" x2="36932" y2="62260"/>
                        <a14:foregroundMark x1="34233" y1="61407" x2="34233" y2="61407"/>
                        <a14:foregroundMark x1="30966" y1="59915" x2="30966" y2="59915"/>
                        <a14:foregroundMark x1="38920" y1="64392" x2="38920" y2="64392"/>
                        <a14:foregroundMark x1="44460" y1="66311" x2="44460" y2="66311"/>
                        <a14:foregroundMark x1="49716" y1="67164" x2="49716" y2="67164"/>
                        <a14:foregroundMark x1="54545" y1="30917" x2="54545" y2="30917"/>
                        <a14:foregroundMark x1="52273" y1="26013" x2="52273" y2="26013"/>
                        <a14:foregroundMark x1="47017" y1="78038" x2="47017" y2="78038"/>
                        <a14:foregroundMark x1="43182" y1="77186" x2="43182" y2="77186"/>
                        <a14:foregroundMark x1="36932" y1="33902" x2="36932" y2="33902"/>
                        <a14:foregroundMark x1="37500" y1="28785" x2="37500" y2="28785"/>
                        <a14:foregroundMark x1="33665" y1="24947" x2="33665" y2="24947"/>
                        <a14:foregroundMark x1="34233" y1="32836" x2="34233" y2="32836"/>
                        <a14:foregroundMark x1="37500" y1="28358" x2="37500" y2="28358"/>
                        <a14:foregroundMark x1="73011" y1="77612" x2="73011" y2="77612"/>
                        <a14:foregroundMark x1="61790" y1="77186" x2="61790" y2="77186"/>
                        <a14:foregroundMark x1="66051" y1="69723" x2="66051" y2="69723"/>
                        <a14:foregroundMark x1="64489" y1="66738" x2="64489" y2="66738"/>
                        <a14:foregroundMark x1="63494" y1="62260" x2="63494" y2="62260"/>
                        <a14:foregroundMark x1="55540" y1="61834" x2="55540" y2="61834"/>
                        <a14:foregroundMark x1="51705" y1="32409" x2="51705" y2="32409"/>
                        <a14:foregroundMark x1="54972" y1="24520" x2="54972" y2="24520"/>
                        <a14:foregroundMark x1="54261" y1="23028" x2="54261" y2="23028"/>
                        <a14:foregroundMark x1="54261" y1="28785" x2="54261" y2="28785"/>
                        <a14:foregroundMark x1="51705" y1="22388" x2="51705" y2="22388"/>
                        <a14:foregroundMark x1="56534" y1="29424" x2="56534" y2="29424"/>
                        <a14:foregroundMark x1="56534" y1="21109" x2="56534" y2="21109"/>
                        <a14:foregroundMark x1="54972" y1="18977" x2="54972" y2="18977"/>
                      </a14:backgroundRemoval>
                    </a14:imgEffect>
                  </a14:imgLayer>
                </a14:imgProps>
              </a:ext>
              <a:ext uri="{28A0092B-C50C-407E-A947-70E740481C1C}">
                <a14:useLocalDpi xmlns:a14="http://schemas.microsoft.com/office/drawing/2010/main" val="0"/>
              </a:ext>
            </a:extLst>
          </a:blip>
          <a:srcRect/>
          <a:stretch>
            <a:fillRect/>
          </a:stretch>
        </p:blipFill>
        <p:spPr bwMode="auto">
          <a:xfrm>
            <a:off x="2555776" y="43428"/>
            <a:ext cx="1407253" cy="9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53640" y="157431"/>
            <a:ext cx="5236695" cy="1446550"/>
          </a:xfrm>
          <a:prstGeom prst="rect">
            <a:avLst/>
          </a:prstGeom>
        </p:spPr>
        <p:txBody>
          <a:bodyPr wrap="square">
            <a:spAutoFit/>
          </a:bodyPr>
          <a:lstStyle/>
          <a:p>
            <a:r>
              <a:rPr lang="vi-VN" sz="4400" b="1">
                <a:solidFill>
                  <a:srgbClr val="FF0000"/>
                </a:solidFill>
                <a:latin typeface="Times New Roman" pitchFamily="18" charset="0"/>
                <a:cs typeface="Times New Roman" pitchFamily="18" charset="0"/>
              </a:rPr>
              <a:t>Em cần biết </a:t>
            </a:r>
            <a:r>
              <a:rPr lang="vi-VN" sz="4400" b="1" smtClean="0">
                <a:solidFill>
                  <a:srgbClr val="FF0000"/>
                </a:solidFill>
                <a:latin typeface="Times New Roman" pitchFamily="18" charset="0"/>
                <a:cs typeface="Times New Roman" pitchFamily="18" charset="0"/>
              </a:rPr>
              <a:t>SGK/97</a:t>
            </a:r>
            <a:r>
              <a:rPr lang="vi-VN" sz="4400">
                <a:solidFill>
                  <a:srgbClr val="FF0000"/>
                </a:solidFill>
                <a:latin typeface="Times New Roman" pitchFamily="18" charset="0"/>
                <a:cs typeface="Times New Roman" pitchFamily="18" charset="0"/>
              </a:rPr>
              <a:t/>
            </a:r>
            <a:br>
              <a:rPr lang="vi-VN" sz="4400">
                <a:solidFill>
                  <a:srgbClr val="FF0000"/>
                </a:solidFill>
                <a:latin typeface="Times New Roman" pitchFamily="18" charset="0"/>
                <a:cs typeface="Times New Roman" pitchFamily="18" charset="0"/>
              </a:rPr>
            </a:br>
            <a:endParaRPr lang="vi-VN" sz="4400"/>
          </a:p>
        </p:txBody>
      </p:sp>
    </p:spTree>
    <p:extLst>
      <p:ext uri="{BB962C8B-B14F-4D97-AF65-F5344CB8AC3E}">
        <p14:creationId xmlns:p14="http://schemas.microsoft.com/office/powerpoint/2010/main" val="66543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1556792"/>
            <a:ext cx="6984776" cy="3240360"/>
          </a:xfrm>
        </p:spPr>
        <p:txBody>
          <a:bodyPr>
            <a:normAutofit/>
          </a:bodyPr>
          <a:lstStyle/>
          <a:p>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 bị bài sau : “Ánh sáng và việc bảo vệ đôi mắt”</a:t>
            </a:r>
            <a:endPar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18924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48464" cy="2232248"/>
          </a:xfrm>
        </p:spPr>
        <p:txBody>
          <a:bodyPr>
            <a:noAutofit/>
          </a:bodyPr>
          <a:lstStyle/>
          <a:p>
            <a:r>
              <a:rPr lang="en-US" sz="5200" b="1" smtClean="0">
                <a:solidFill>
                  <a:srgbClr val="0070C0"/>
                </a:solidFill>
                <a:latin typeface="Times New Roman" pitchFamily="18" charset="0"/>
                <a:ea typeface="Tahoma" pitchFamily="34" charset="0"/>
                <a:cs typeface="Times New Roman" pitchFamily="18" charset="0"/>
              </a:rPr>
              <a:t>KHOA HỌC</a:t>
            </a:r>
            <a:br>
              <a:rPr lang="en-US" sz="5200" b="1" smtClean="0">
                <a:solidFill>
                  <a:srgbClr val="0070C0"/>
                </a:solidFill>
                <a:latin typeface="Times New Roman" pitchFamily="18" charset="0"/>
                <a:ea typeface="Tahoma" pitchFamily="34" charset="0"/>
                <a:cs typeface="Times New Roman" pitchFamily="18" charset="0"/>
              </a:rPr>
            </a:br>
            <a:r>
              <a:rPr lang="en-US" sz="5200" b="1" smtClean="0">
                <a:solidFill>
                  <a:srgbClr val="FF0066"/>
                </a:solidFill>
                <a:latin typeface="Times New Roman" pitchFamily="18" charset="0"/>
                <a:ea typeface="Tahoma" pitchFamily="34" charset="0"/>
                <a:cs typeface="Times New Roman" pitchFamily="18" charset="0"/>
              </a:rPr>
              <a:t>Ánh sáng cần cho sự sống (tt)</a:t>
            </a:r>
            <a:endParaRPr lang="vi-VN" sz="5200" b="1">
              <a:solidFill>
                <a:srgbClr val="FF0066"/>
              </a:solidFill>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467544" y="2492896"/>
            <a:ext cx="8509344" cy="3661867"/>
          </a:xfrm>
        </p:spPr>
        <p:txBody>
          <a:bodyPr>
            <a:normAutofit/>
          </a:bodyPr>
          <a:lstStyle/>
          <a:p>
            <a:pPr marL="0" indent="0" algn="just">
              <a:buNone/>
            </a:pPr>
            <a:r>
              <a:rPr lang="nl-NL" sz="4800" b="1" smtClean="0">
                <a:latin typeface="Times New Roman" pitchFamily="18" charset="0"/>
                <a:cs typeface="Times New Roman" pitchFamily="18" charset="0"/>
              </a:rPr>
              <a:t>I/ </a:t>
            </a:r>
            <a:r>
              <a:rPr lang="nl-NL" sz="4800" b="1" i="1" smtClean="0">
                <a:latin typeface="Times New Roman" pitchFamily="18" charset="0"/>
                <a:cs typeface="Times New Roman" pitchFamily="18" charset="0"/>
              </a:rPr>
              <a:t>Vai trò của ánh sáng đối với đời sống con người</a:t>
            </a:r>
          </a:p>
          <a:p>
            <a:pPr marL="0" indent="0" algn="just">
              <a:buNone/>
            </a:pPr>
            <a:endParaRPr lang="vi-VN" sz="4800" smtClean="0">
              <a:latin typeface="Times New Roman" pitchFamily="18" charset="0"/>
              <a:cs typeface="Times New Roman" pitchFamily="18" charset="0"/>
            </a:endParaRPr>
          </a:p>
          <a:p>
            <a:pPr marL="0" indent="0" algn="just">
              <a:buNone/>
            </a:pPr>
            <a:endParaRPr lang="vi-VN" sz="4800">
              <a:latin typeface="Times New Roman" pitchFamily="18" charset="0"/>
              <a:cs typeface="Times New Roman" pitchFamily="18" charset="0"/>
            </a:endParaRPr>
          </a:p>
        </p:txBody>
      </p:sp>
    </p:spTree>
    <p:extLst>
      <p:ext uri="{BB962C8B-B14F-4D97-AF65-F5344CB8AC3E}">
        <p14:creationId xmlns:p14="http://schemas.microsoft.com/office/powerpoint/2010/main" val="14518296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448" y="692696"/>
            <a:ext cx="7704856" cy="5328592"/>
          </a:xfrm>
        </p:spPr>
        <p:txBody>
          <a:bodyPr>
            <a:noAutofit/>
          </a:bodyPr>
          <a:lstStyle/>
          <a:p>
            <a:pPr marL="0" indent="0" algn="ctr">
              <a:buNone/>
            </a:pPr>
            <a:r>
              <a:rPr lang="nl-NL" sz="4800" b="1" smtClean="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THẢO LUẬN NHÓM </a:t>
            </a:r>
            <a:r>
              <a:rPr lang="en-US" sz="4800" b="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4</a:t>
            </a:r>
            <a:endParaRPr lang="vi-VN" sz="4800" smtClean="0">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0" indent="0" algn="just">
              <a:buNone/>
            </a:pPr>
            <a:r>
              <a:rPr lang="nl-NL" sz="4400" b="1" smtClean="0">
                <a:latin typeface="Times New Roman" pitchFamily="18" charset="0"/>
                <a:cs typeface="Times New Roman" pitchFamily="18" charset="0"/>
              </a:rPr>
              <a:t>1</a:t>
            </a:r>
            <a:r>
              <a:rPr lang="nl-NL" sz="4400" b="1">
                <a:latin typeface="Times New Roman" pitchFamily="18" charset="0"/>
                <a:cs typeface="Times New Roman" pitchFamily="18" charset="0"/>
              </a:rPr>
              <a:t>/ </a:t>
            </a:r>
            <a:r>
              <a:rPr lang="nl-NL" sz="4400" b="1" smtClean="0">
                <a:latin typeface="Times New Roman" pitchFamily="18" charset="0"/>
                <a:cs typeface="Times New Roman" pitchFamily="18" charset="0"/>
              </a:rPr>
              <a:t>Ánh </a:t>
            </a:r>
            <a:r>
              <a:rPr lang="nl-NL" sz="4400" b="1">
                <a:latin typeface="Times New Roman" pitchFamily="18" charset="0"/>
                <a:cs typeface="Times New Roman" pitchFamily="18" charset="0"/>
              </a:rPr>
              <a:t>sáng có vai trò như thế nào đối với </a:t>
            </a:r>
            <a:r>
              <a:rPr lang="nl-NL" sz="4400" b="1" smtClean="0">
                <a:latin typeface="Times New Roman" pitchFamily="18" charset="0"/>
                <a:cs typeface="Times New Roman" pitchFamily="18" charset="0"/>
              </a:rPr>
              <a:t>sự sống của con người? </a:t>
            </a:r>
            <a:endParaRPr lang="vi-VN" sz="4400" b="1">
              <a:latin typeface="Times New Roman" pitchFamily="18" charset="0"/>
              <a:cs typeface="Times New Roman" pitchFamily="18" charset="0"/>
            </a:endParaRPr>
          </a:p>
          <a:p>
            <a:pPr marL="0" indent="0" algn="just">
              <a:buNone/>
            </a:pPr>
            <a:r>
              <a:rPr lang="nl-NL" sz="4400" b="1">
                <a:latin typeface="Times New Roman" pitchFamily="18" charset="0"/>
                <a:cs typeface="Times New Roman" pitchFamily="18" charset="0"/>
              </a:rPr>
              <a:t>2/ Ánh sáng có vai trò như thế nào đối với sức khỏe của con người</a:t>
            </a:r>
            <a:r>
              <a:rPr lang="nl-NL" sz="4400" b="1" smtClean="0">
                <a:latin typeface="Times New Roman" pitchFamily="18" charset="0"/>
                <a:cs typeface="Times New Roman" pitchFamily="18" charset="0"/>
              </a:rPr>
              <a:t>?</a:t>
            </a:r>
            <a:endParaRPr lang="nl-NL" sz="4000" b="1" smtClean="0">
              <a:latin typeface="Times New Roman" pitchFamily="18" charset="0"/>
              <a:cs typeface="Times New Roman" pitchFamily="18" charset="0"/>
            </a:endParaRPr>
          </a:p>
          <a:p>
            <a:pPr marL="0" indent="0" algn="just">
              <a:buNone/>
            </a:pPr>
            <a:r>
              <a:rPr lang="nl-NL" sz="4000">
                <a:latin typeface="Times New Roman" pitchFamily="18" charset="0"/>
                <a:cs typeface="Times New Roman" pitchFamily="18" charset="0"/>
              </a:rPr>
              <a:t> </a:t>
            </a:r>
            <a:endParaRPr lang="vi-VN" sz="4000">
              <a:latin typeface="Times New Roman" pitchFamily="18" charset="0"/>
              <a:cs typeface="Times New Roman" pitchFamily="18" charset="0"/>
            </a:endParaRPr>
          </a:p>
          <a:p>
            <a:pPr marL="0" indent="0" algn="just">
              <a:buNone/>
            </a:pPr>
            <a:endParaRPr lang="vi-VN" sz="4000">
              <a:latin typeface="Times New Roman" pitchFamily="18" charset="0"/>
              <a:cs typeface="Times New Roman" pitchFamily="18" charset="0"/>
            </a:endParaRPr>
          </a:p>
          <a:p>
            <a:pPr marL="0" indent="0" algn="just">
              <a:buNone/>
            </a:pPr>
            <a:endParaRPr lang="vi-VN" sz="4000">
              <a:latin typeface="Times New Roman" pitchFamily="18" charset="0"/>
              <a:cs typeface="Times New Roman" pitchFamily="18" charset="0"/>
            </a:endParaRPr>
          </a:p>
        </p:txBody>
      </p:sp>
    </p:spTree>
    <p:extLst>
      <p:ext uri="{BB962C8B-B14F-4D97-AF65-F5344CB8AC3E}">
        <p14:creationId xmlns:p14="http://schemas.microsoft.com/office/powerpoint/2010/main" val="1826627952"/>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9" y="332656"/>
            <a:ext cx="8640960" cy="2079104"/>
          </a:xfrm>
        </p:spPr>
        <p:txBody>
          <a:bodyPr>
            <a:noAutofit/>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Ánh </a:t>
            </a:r>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sáng có vai trò như thế nào đối với </a:t>
            </a:r>
            <a:r>
              <a:rPr lang="en-US"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 </a:t>
            </a:r>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sống của con người?</a:t>
            </a:r>
            <a:b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vi-VN"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51520" y="1772816"/>
            <a:ext cx="8568952" cy="3633267"/>
          </a:xfrm>
        </p:spPr>
        <p:txBody>
          <a:bodyPr>
            <a:noAutofit/>
          </a:bodyPr>
          <a:lstStyle/>
          <a:p>
            <a:pPr marL="0" indent="0" algn="just">
              <a:buNone/>
            </a:pPr>
            <a:r>
              <a:rPr lang="en-US" sz="4000" b="1" smtClean="0">
                <a:latin typeface="Times New Roman" pitchFamily="18" charset="0"/>
                <a:cs typeface="Times New Roman" pitchFamily="18" charset="0"/>
              </a:rPr>
              <a:t>	Ánh </a:t>
            </a:r>
            <a:r>
              <a:rPr lang="en-US" sz="4000" b="1">
                <a:latin typeface="Times New Roman" pitchFamily="18" charset="0"/>
                <a:cs typeface="Times New Roman" pitchFamily="18" charset="0"/>
              </a:rPr>
              <a:t>sáng </a:t>
            </a:r>
            <a:r>
              <a:rPr lang="en-US" sz="4000" b="1" smtClean="0">
                <a:latin typeface="Times New Roman" pitchFamily="18" charset="0"/>
                <a:cs typeface="Times New Roman" pitchFamily="18" charset="0"/>
              </a:rPr>
              <a:t>giúp ta </a:t>
            </a:r>
            <a:r>
              <a:rPr lang="nl-NL" sz="4000" b="1" smtClean="0">
                <a:latin typeface="Times New Roman" pitchFamily="18" charset="0"/>
                <a:cs typeface="Times New Roman" pitchFamily="18" charset="0"/>
              </a:rPr>
              <a:t>nhìn </a:t>
            </a:r>
            <a:r>
              <a:rPr lang="nl-NL" sz="4000" b="1">
                <a:latin typeface="Times New Roman" pitchFamily="18" charset="0"/>
                <a:cs typeface="Times New Roman" pitchFamily="18" charset="0"/>
              </a:rPr>
              <a:t>thấy mọi vật xung quanh; phân biệt được màu sắc; phân biệt được kẻ thù; phân biệt được các loại thức ăn, nước uống; nhìn thấy được các hình ảnh của cuộc sống, cảm nhận được vẻ đẹp của thiên nhiên …</a:t>
            </a:r>
            <a:endParaRPr lang="vi-VN" sz="4000">
              <a:latin typeface="Times New Roman" pitchFamily="18" charset="0"/>
              <a:cs typeface="Times New Roman" pitchFamily="18" charset="0"/>
            </a:endParaRPr>
          </a:p>
        </p:txBody>
      </p:sp>
    </p:spTree>
    <p:extLst>
      <p:ext uri="{BB962C8B-B14F-4D97-AF65-F5344CB8AC3E}">
        <p14:creationId xmlns:p14="http://schemas.microsoft.com/office/powerpoint/2010/main" val="511193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0"/>
            <a:ext cx="7560840" cy="6861408"/>
          </a:xfrm>
        </p:spPr>
      </p:pic>
    </p:spTree>
    <p:extLst>
      <p:ext uri="{BB962C8B-B14F-4D97-AF65-F5344CB8AC3E}">
        <p14:creationId xmlns:p14="http://schemas.microsoft.com/office/powerpoint/2010/main" val="3715000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Trong hình ảnh có thể có: món 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644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2050" name="Picture 2" descr="Trong hình ảnh có thể có: một hoặc nhiều người và món 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20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41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431</Words>
  <Application>Microsoft Office PowerPoint</Application>
  <PresentationFormat>On-screen Show (4:3)</PresentationFormat>
  <Paragraphs>55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KHOA HỌC</vt:lpstr>
      <vt:lpstr>Kiểm tra bài cũ</vt:lpstr>
      <vt:lpstr>Thứ sáu, ngày 24 tháng 2 năm 2017</vt:lpstr>
      <vt:lpstr>KHOA HỌC Ánh sáng cần cho sự sống (tt)</vt:lpstr>
      <vt:lpstr>PowerPoint Presentation</vt:lpstr>
      <vt:lpstr> 1/ Ánh sáng có vai trò như thế nào đối với sự sống của con người?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Vai trò của ánh sáng đối với đời sống con người. </vt:lpstr>
      <vt:lpstr>PowerPoint Presentation</vt:lpstr>
      <vt:lpstr>PowerPoint Presentation</vt:lpstr>
      <vt:lpstr>PowerPoint Presentation</vt:lpstr>
      <vt:lpstr>PowerPoint Presentation</vt:lpstr>
      <vt:lpstr>Cuộc sống của con người sẽ ra sao nếu không có ánh sáng mặt trời? </vt:lpstr>
      <vt:lpstr>Em cần biết SGK/96 </vt:lpstr>
      <vt:lpstr>KHOA HỌC Ánh sáng cần cho sự sống (tt)</vt:lpstr>
      <vt:lpstr>Thảo luận nhóm 2 </vt:lpstr>
      <vt:lpstr>Động vật kiếm ăn ban ngày</vt:lpstr>
      <vt:lpstr>PowerPoint Presentation</vt:lpstr>
      <vt:lpstr>Động vật kiếm ăn ban đêm</vt:lpstr>
      <vt:lpstr>PowerPoint Presentation</vt:lpstr>
      <vt:lpstr>2/ Những loài động vật đó cần ánh sáng để làm gì? </vt:lpstr>
      <vt:lpstr>3/ Em có nhận xét gì về nhu cầu ánh sáng của các loài động vật đó? </vt:lpstr>
      <vt:lpstr>Loài vật sẽ ra sao nếu không có ánh sáng?</vt:lpstr>
      <vt:lpstr>II/ Vai trò của ánh sáng đối với đời sống con người. </vt:lpstr>
      <vt:lpstr>  Trong chăn nuôi người ta làm gì để kích thích cho gà ăn nhiều, chóng tăng cân và đẻ nhiều trứng? </vt:lpstr>
      <vt:lpstr> </vt:lpstr>
      <vt:lpstr>Chuẩn bị bài sau : “Ánh sáng và việc bảo vệ đôi mắt”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dc:title>
  <dc:creator>A</dc:creator>
  <cp:lastModifiedBy>A</cp:lastModifiedBy>
  <cp:revision>72</cp:revision>
  <dcterms:created xsi:type="dcterms:W3CDTF">2017-02-25T03:41:09Z</dcterms:created>
  <dcterms:modified xsi:type="dcterms:W3CDTF">2017-02-28T01:23:29Z</dcterms:modified>
</cp:coreProperties>
</file>